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424" r:id="rId4"/>
    <p:sldId id="423" r:id="rId5"/>
    <p:sldId id="425" r:id="rId6"/>
    <p:sldId id="426" r:id="rId7"/>
    <p:sldId id="427" r:id="rId8"/>
    <p:sldId id="428" r:id="rId9"/>
    <p:sldId id="429" r:id="rId10"/>
    <p:sldId id="431" r:id="rId11"/>
    <p:sldId id="432" r:id="rId12"/>
    <p:sldId id="430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1" roundtripDataSignature="AMtx7mi7AOUiGfioVPTFrFzTi+gJGDXQ/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甲鱼 老" initials="甲老" lastIdx="3" clrIdx="0">
    <p:extLst>
      <p:ext uri="{19B8F6BF-5375-455C-9EA6-DF929625EA0E}">
        <p15:presenceInfo xmlns:p15="http://schemas.microsoft.com/office/powerpoint/2012/main" userId="8e706fe32cce493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B4F9DF2-0438-42AD-B170-30067649D97E}">
  <a:tblStyle styleId="{AB4F9DF2-0438-42AD-B170-30067649D97E}" styleName="Table_0">
    <a:wholeTbl>
      <a:tcTxStyle b="off" i="off">
        <a:font>
          <a:latin typeface="Consolas"/>
          <a:ea typeface="Consolas"/>
          <a:cs typeface="Consolas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onsolas"/>
          <a:ea typeface="Consolas"/>
          <a:cs typeface="Consolas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onsolas"/>
          <a:ea typeface="Consolas"/>
          <a:cs typeface="Consolas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onsolas"/>
          <a:ea typeface="Consolas"/>
          <a:cs typeface="Consolas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25" autoAdjust="0"/>
    <p:restoredTop sz="91084" autoAdjust="0"/>
  </p:normalViewPr>
  <p:slideViewPr>
    <p:cSldViewPr snapToGrid="0">
      <p:cViewPr varScale="1">
        <p:scale>
          <a:sx n="120" d="100"/>
          <a:sy n="120" d="100"/>
        </p:scale>
        <p:origin x="792" y="108"/>
      </p:cViewPr>
      <p:guideLst/>
    </p:cSldViewPr>
  </p:slideViewPr>
  <p:outlineViewPr>
    <p:cViewPr>
      <p:scale>
        <a:sx n="66" d="100"/>
        <a:sy n="66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88045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34616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286124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Zaid </a:t>
            </a:r>
            <a:r>
              <a:rPr lang="zh-CN" altLang="en-US" dirty="0"/>
              <a:t>的做法</a:t>
            </a:r>
            <a:endParaRPr lang="en-US" altLang="zh-CN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zh-CN" altLang="en-US" dirty="0"/>
              <a:t>生成一段</a:t>
            </a:r>
            <a:r>
              <a:rPr lang="en-US" altLang="zh-CN" dirty="0"/>
              <a:t>ECG</a:t>
            </a:r>
            <a:r>
              <a:rPr lang="zh-CN" altLang="en-US" dirty="0"/>
              <a:t>信号</a:t>
            </a:r>
            <a:endParaRPr lang="en-US" altLang="zh-CN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zh-CN" altLang="en-US" dirty="0"/>
              <a:t>将</a:t>
            </a:r>
            <a:r>
              <a:rPr lang="en-US" altLang="zh-CN" dirty="0"/>
              <a:t>ECG</a:t>
            </a:r>
            <a:r>
              <a:rPr lang="zh-CN" altLang="en-US" dirty="0"/>
              <a:t>信号的幅度，线性映射成电压值</a:t>
            </a:r>
            <a:endParaRPr lang="en-US" altLang="zh-CN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zh-CN" altLang="en-US" dirty="0"/>
              <a:t>使用这个电压去驱动马达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左边这张图成为</a:t>
            </a:r>
            <a:r>
              <a:rPr lang="en-US" altLang="zh-CN" dirty="0"/>
              <a:t>Input</a:t>
            </a:r>
            <a:r>
              <a:rPr lang="zh-CN" altLang="en-US" dirty="0"/>
              <a:t>就是生成的</a:t>
            </a:r>
            <a:r>
              <a:rPr lang="en-US" altLang="zh-CN" dirty="0"/>
              <a:t>ECG</a:t>
            </a:r>
            <a:r>
              <a:rPr lang="zh-CN" altLang="en-US" dirty="0"/>
              <a:t>信号，右边这张图称为</a:t>
            </a:r>
            <a:r>
              <a:rPr lang="en-US" altLang="zh-CN" dirty="0"/>
              <a:t>Output</a:t>
            </a:r>
            <a:r>
              <a:rPr lang="zh-CN" altLang="en-US" dirty="0"/>
              <a:t>，可以很明显看到，</a:t>
            </a:r>
            <a:r>
              <a:rPr lang="en-US" altLang="zh-CN" dirty="0"/>
              <a:t>Input</a:t>
            </a:r>
            <a:r>
              <a:rPr lang="zh-CN" altLang="en-US" dirty="0"/>
              <a:t>和</a:t>
            </a:r>
            <a:r>
              <a:rPr lang="en-US" altLang="zh-CN" dirty="0"/>
              <a:t>Output</a:t>
            </a:r>
            <a:r>
              <a:rPr lang="zh-CN" altLang="en-US" dirty="0"/>
              <a:t>之间是有对应关系的，具体来说：输出信号</a:t>
            </a:r>
            <a:r>
              <a:rPr lang="en-US" altLang="zh-CN" dirty="0"/>
              <a:t>= </a:t>
            </a:r>
            <a:r>
              <a:rPr lang="zh-CN" altLang="en-US" dirty="0"/>
              <a:t>输入信号 </a:t>
            </a:r>
            <a:r>
              <a:rPr lang="en-US" altLang="zh-CN" dirty="0"/>
              <a:t>* -1 </a:t>
            </a:r>
            <a:r>
              <a:rPr lang="zh-CN" altLang="en-US" dirty="0"/>
              <a:t>后 进行离散点的采样。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R</a:t>
            </a:r>
            <a:r>
              <a:rPr lang="zh-CN" altLang="en-US" dirty="0"/>
              <a:t>峰最大，</a:t>
            </a:r>
            <a:r>
              <a:rPr lang="en-US" altLang="zh-CN" dirty="0"/>
              <a:t>T</a:t>
            </a:r>
            <a:r>
              <a:rPr lang="zh-CN" altLang="en-US" dirty="0"/>
              <a:t>峰其次，</a:t>
            </a:r>
            <a:r>
              <a:rPr lang="en-US" altLang="zh-CN" dirty="0"/>
              <a:t>P</a:t>
            </a:r>
            <a:r>
              <a:rPr lang="zh-CN" altLang="en-US" dirty="0"/>
              <a:t>峰最小在两张图上都是如此。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此外，可以看到</a:t>
            </a:r>
            <a:r>
              <a:rPr lang="en-US" altLang="zh-CN" dirty="0"/>
              <a:t>Output Signal</a:t>
            </a:r>
            <a:r>
              <a:rPr lang="zh-CN" altLang="en-US" dirty="0"/>
              <a:t>中小峰非常多，小峰的数量大致等于</a:t>
            </a:r>
            <a:r>
              <a:rPr lang="en-US" altLang="zh-CN" dirty="0"/>
              <a:t>Input Signal</a:t>
            </a:r>
            <a:r>
              <a:rPr lang="zh-CN" altLang="en-US" dirty="0"/>
              <a:t>中的点数量。小峰的频率</a:t>
            </a:r>
            <a:r>
              <a:rPr lang="en-US" altLang="zh-CN" dirty="0"/>
              <a:t>=Input</a:t>
            </a:r>
            <a:r>
              <a:rPr lang="zh-CN" altLang="en-US" dirty="0"/>
              <a:t>中的时间分辨率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有两个小结论：</a:t>
            </a:r>
            <a:endParaRPr lang="en-US" altLang="zh-CN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zh-CN" altLang="en-US" dirty="0"/>
              <a:t>接受到的信号的幅度和驱动马达的电压的大小是正相关的，但不是线性的</a:t>
            </a:r>
            <a:endParaRPr lang="en-US" altLang="zh-CN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52937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会从频率和幅度来进一步深入分析：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Zaid</a:t>
            </a:r>
            <a:r>
              <a:rPr lang="zh-CN" altLang="en-US" dirty="0"/>
              <a:t>的</a:t>
            </a:r>
            <a:r>
              <a:rPr lang="en-US" altLang="zh-CN" dirty="0"/>
              <a:t>simulator</a:t>
            </a:r>
            <a:r>
              <a:rPr lang="zh-CN" altLang="en-US" dirty="0"/>
              <a:t>的输出信号是高频的。但是我们目标的</a:t>
            </a:r>
            <a:r>
              <a:rPr lang="en-US" altLang="zh-CN" dirty="0"/>
              <a:t>BSG</a:t>
            </a:r>
            <a:r>
              <a:rPr lang="zh-CN" altLang="en-US" dirty="0"/>
              <a:t>信号是低频的</a:t>
            </a:r>
            <a:r>
              <a:rPr lang="en-US" altLang="zh-CN" dirty="0"/>
              <a:t>, 4-9</a:t>
            </a:r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559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更重要的问题其实是幅度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我上面画了一根黄线，黄线以下是</a:t>
            </a:r>
            <a:r>
              <a:rPr lang="en-US" altLang="zh-CN" dirty="0"/>
              <a:t>Zaid</a:t>
            </a:r>
            <a:r>
              <a:rPr lang="zh-CN" altLang="en-US" dirty="0"/>
              <a:t>可以控制的部分。黄线以上</a:t>
            </a:r>
            <a:r>
              <a:rPr lang="en-US" altLang="zh-CN" dirty="0"/>
              <a:t>….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左边生成的信号，其实并不是</a:t>
            </a:r>
            <a:r>
              <a:rPr lang="en-US" altLang="zh-CN" dirty="0"/>
              <a:t>ECG</a:t>
            </a:r>
            <a:r>
              <a:rPr lang="zh-CN" altLang="en-US" dirty="0"/>
              <a:t>信号，是</a:t>
            </a:r>
            <a:r>
              <a:rPr lang="en-US" altLang="zh-CN" dirty="0"/>
              <a:t>ECG</a:t>
            </a:r>
            <a:r>
              <a:rPr lang="zh-CN" altLang="en-US" dirty="0"/>
              <a:t>信号的绝对值，它全部都是大于</a:t>
            </a:r>
            <a:r>
              <a:rPr lang="en-US" altLang="zh-CN" dirty="0"/>
              <a:t>0</a:t>
            </a:r>
            <a:r>
              <a:rPr lang="zh-CN" altLang="en-US" dirty="0"/>
              <a:t>的。为什么，因为把幅度映射成电压，你没有办法对电压取负值。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为什么会存在黄线以上的部分呢？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结论：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黄线以下的部分，可以通过改变电压大小来进行控制，黄线以上的部分，是重力导致，但是没法控制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50816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402627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009377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493827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0162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幻灯片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onsolas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3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3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3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与标题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nsola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3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nsola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竖排文字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竖排标题与文本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onsolas"/>
              <a:buNone/>
              <a:defRPr sz="44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endParaRPr/>
          </a:p>
        </p:txBody>
      </p:sp>
      <p:sp>
        <p:nvSpPr>
          <p:cNvPr id="12" name="Google Shape;12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endParaRPr/>
          </a:p>
        </p:txBody>
      </p:sp>
      <p:sp>
        <p:nvSpPr>
          <p:cNvPr id="13" name="Google Shape;13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endParaRPr/>
          </a:p>
        </p:txBody>
      </p:sp>
      <p:sp>
        <p:nvSpPr>
          <p:cNvPr id="14" name="Google Shape;14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media" Target="../media/media2.mp4"/><Relationship Id="rId7" Type="http://schemas.openxmlformats.org/officeDocument/2006/relationships/image" Target="../media/image8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6.png"/><Relationship Id="rId4" Type="http://schemas.openxmlformats.org/officeDocument/2006/relationships/video" Target="../media/media2.mp4"/><Relationship Id="rId9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3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8.png"/><Relationship Id="rId4" Type="http://schemas.openxmlformats.org/officeDocument/2006/relationships/video" Target="../media/media2.mp4"/><Relationship Id="rId9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/>
          <p:nvPr/>
        </p:nvSpPr>
        <p:spPr>
          <a:xfrm>
            <a:off x="1574963" y="3105834"/>
            <a:ext cx="90420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Presentation</a:t>
            </a:r>
            <a:endParaRPr dirty="0"/>
          </a:p>
        </p:txBody>
      </p:sp>
      <p:sp>
        <p:nvSpPr>
          <p:cNvPr id="90" name="Google Shape;90;p1"/>
          <p:cNvSpPr txBox="1"/>
          <p:nvPr/>
        </p:nvSpPr>
        <p:spPr>
          <a:xfrm>
            <a:off x="5044440" y="5292959"/>
            <a:ext cx="2103120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Jiayu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Chen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0" y="0"/>
            <a:ext cx="2082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pPr algn="l"/>
            <a:r>
              <a:rPr lang="en-US" altLang="zh-CN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Current Results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2E5DC5B-3C14-0831-6E2E-E33CF59DEEF8}"/>
              </a:ext>
            </a:extLst>
          </p:cNvPr>
          <p:cNvSpPr txBox="1"/>
          <p:nvPr/>
        </p:nvSpPr>
        <p:spPr>
          <a:xfrm>
            <a:off x="413938" y="1498202"/>
            <a:ext cx="46708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Rigid collisions are not eliminated. </a:t>
            </a:r>
            <a:endParaRPr lang="zh-CN" altLang="en-US" sz="1600" dirty="0">
              <a:solidFill>
                <a:schemeClr val="dk1"/>
              </a:solidFill>
              <a:latin typeface="Consola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C2E3632-ED8C-2CC4-C5C6-9AE10175DA99}"/>
              </a:ext>
            </a:extLst>
          </p:cNvPr>
          <p:cNvSpPr txBox="1"/>
          <p:nvPr/>
        </p:nvSpPr>
        <p:spPr>
          <a:xfrm>
            <a:off x="413938" y="4554020"/>
            <a:ext cx="54741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After minimizing rigid collisions as much as possible.</a:t>
            </a:r>
            <a:endParaRPr lang="zh-CN" altLang="en-US" sz="1600" dirty="0">
              <a:solidFill>
                <a:schemeClr val="dk1"/>
              </a:solidFill>
              <a:latin typeface="Consola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0C5C2CF-7869-C895-46BE-3B8DA6B01F3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4465" y="5460918"/>
            <a:ext cx="3786400" cy="1046492"/>
          </a:xfrm>
          <a:prstGeom prst="rect">
            <a:avLst/>
          </a:prstGeom>
        </p:spPr>
      </p:pic>
      <p:pic>
        <p:nvPicPr>
          <p:cNvPr id="5" name="Bump">
            <a:hlinkClick r:id="" action="ppaction://media"/>
            <a:extLst>
              <a:ext uri="{FF2B5EF4-FFF2-40B4-BE49-F238E27FC236}">
                <a16:creationId xmlns:a16="http://schemas.microsoft.com/office/drawing/2014/main" id="{FE5EA7D7-B251-043A-2B8E-46B0E5F4C7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953433" y="0"/>
            <a:ext cx="6096000" cy="3429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0ED79F9-2283-242E-0002-F057E7E74E4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4465" y="2090334"/>
            <a:ext cx="4324954" cy="1105054"/>
          </a:xfrm>
          <a:prstGeom prst="rect">
            <a:avLst/>
          </a:prstGeom>
        </p:spPr>
      </p:pic>
      <p:pic>
        <p:nvPicPr>
          <p:cNvPr id="11" name="PUSH_PULL">
            <a:hlinkClick r:id="" action="ppaction://media"/>
            <a:extLst>
              <a:ext uri="{FF2B5EF4-FFF2-40B4-BE49-F238E27FC236}">
                <a16:creationId xmlns:a16="http://schemas.microsoft.com/office/drawing/2014/main" id="{94FB59C2-80BC-4CBB-E422-BEA4591A1B9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953433" y="3429000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076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15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FDC2C1E-4161-FCDC-554A-A830462398F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412" t="7202" b="42377"/>
          <a:stretch/>
        </p:blipFill>
        <p:spPr>
          <a:xfrm>
            <a:off x="1140544" y="619432"/>
            <a:ext cx="3727446" cy="264976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BAB9F45-0B9E-3DCA-A917-3AFF19DA7C3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7376" r="5412" b="32203"/>
          <a:stretch/>
        </p:blipFill>
        <p:spPr>
          <a:xfrm>
            <a:off x="1140544" y="3818618"/>
            <a:ext cx="3727446" cy="2649764"/>
          </a:xfrm>
          <a:prstGeom prst="rect">
            <a:avLst/>
          </a:prstGeom>
        </p:spPr>
      </p:pic>
      <p:pic>
        <p:nvPicPr>
          <p:cNvPr id="6" name="Box">
            <a:hlinkClick r:id="" action="ppaction://media"/>
            <a:extLst>
              <a:ext uri="{FF2B5EF4-FFF2-40B4-BE49-F238E27FC236}">
                <a16:creationId xmlns:a16="http://schemas.microsoft.com/office/drawing/2014/main" id="{1CE70DFD-0C01-92AD-8389-41948568CC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588620" y="1714500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83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C30974F-853A-729C-B87C-705F4EFAFF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1450" y="1082351"/>
            <a:ext cx="3022019" cy="402935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B405BC3-6416-734C-B203-D67FEF1EDA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0023" y="1082351"/>
            <a:ext cx="3021428" cy="402935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9BA109A-C855-C8EA-50B8-655D84F8D2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8005" y="1082352"/>
            <a:ext cx="3022018" cy="402935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BEED19E-171C-B365-F1B4-DD4D65EA14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986" y="1082351"/>
            <a:ext cx="3022019" cy="4029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421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/>
          <p:nvPr/>
        </p:nvSpPr>
        <p:spPr>
          <a:xfrm>
            <a:off x="1574961" y="621950"/>
            <a:ext cx="9042074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Consolas" panose="020B0609020204030204" pitchFamily="49" charset="0"/>
              </a:rPr>
              <a:t>Outline</a:t>
            </a:r>
            <a:endParaRPr sz="3200" b="1" dirty="0">
              <a:latin typeface="Consolas" panose="020B0609020204030204" pitchFamily="49" charset="0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3710513" y="2126198"/>
            <a:ext cx="5697647" cy="2862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Part_1:</a:t>
            </a:r>
            <a:r>
              <a:rPr lang="en-US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Analysis of Zaid’s </a:t>
            </a:r>
            <a:r>
              <a:rPr lang="en-US" altLang="zh-CN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Design</a:t>
            </a:r>
            <a:endParaRPr lang="en-US" sz="1800" b="1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Part_2: </a:t>
            </a:r>
            <a:r>
              <a:rPr lang="en-US" altLang="zh-CN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My Design</a:t>
            </a:r>
            <a:endParaRPr lang="en-US" sz="1800" b="1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endParaRPr lang="en-US" altLang="zh-CN" sz="1800" b="1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endParaRPr lang="en-US" altLang="zh-CN" sz="1800" b="1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altLang="zh-CN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Part_3: Current Results</a:t>
            </a:r>
          </a:p>
          <a:p>
            <a:endParaRPr lang="en-US" altLang="zh-CN" sz="1800" b="1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endParaRPr lang="en-US" altLang="zh-CN" sz="1800" b="1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altLang="zh-CN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Part_4: Next Step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0" y="0"/>
            <a:ext cx="34554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Analysis of Zaid’s Design</a:t>
            </a:r>
            <a:endParaRPr lang="en-US" altLang="zh-CN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5407893-AEAD-8D0E-BEA2-D46E0B50E55C}"/>
              </a:ext>
            </a:extLst>
          </p:cNvPr>
          <p:cNvSpPr txBox="1"/>
          <p:nvPr/>
        </p:nvSpPr>
        <p:spPr>
          <a:xfrm>
            <a:off x="159886" y="670470"/>
            <a:ext cx="23394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pPr algn="l"/>
            <a:r>
              <a:rPr lang="en-US" altLang="zh-CN" sz="1600" dirty="0"/>
              <a:t>Initial Analysis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D2D7C136-32CB-2AFD-3467-79B9928CB2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680" r="46722" b="28230"/>
          <a:stretch/>
        </p:blipFill>
        <p:spPr>
          <a:xfrm>
            <a:off x="1727735" y="1310162"/>
            <a:ext cx="1319859" cy="1867724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51B4A9CB-3A60-E899-F353-41B69D80A3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901" y="1315640"/>
            <a:ext cx="1319859" cy="186772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395BD51A-5895-CA9B-392A-8CF6B2711F85}"/>
              </a:ext>
            </a:extLst>
          </p:cNvPr>
          <p:cNvSpPr txBox="1"/>
          <p:nvPr/>
        </p:nvSpPr>
        <p:spPr>
          <a:xfrm>
            <a:off x="159886" y="4512900"/>
            <a:ext cx="65742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1600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pPr marL="342900" indent="-342900">
              <a:buAutoNum type="arabicPeriod"/>
            </a:pPr>
            <a:r>
              <a:rPr lang="en-US" altLang="zh-CN" dirty="0"/>
              <a:t>The amplitude of the output is positively proportional to the duty circle(average voltage) of the motor, but not linearly correlated. </a:t>
            </a:r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/>
              <a:t>Received signal = real signal * kernel (* is convolution). According to Zaid’s experiments, the kernel of our system should be easy.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0D7C8C0-1A17-A140-877E-810AF3AE0A90}"/>
              </a:ext>
            </a:extLst>
          </p:cNvPr>
          <p:cNvSpPr txBox="1"/>
          <p:nvPr/>
        </p:nvSpPr>
        <p:spPr>
          <a:xfrm>
            <a:off x="3455470" y="1009024"/>
            <a:ext cx="793935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dk1"/>
                </a:solidFill>
                <a:latin typeface="Consolas"/>
              </a:rPr>
              <a:t>Zaid’s Approach:</a:t>
            </a:r>
          </a:p>
          <a:p>
            <a:pPr marL="342900" indent="-342900">
              <a:buAutoNum type="arabicPeriod"/>
            </a:pPr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Generate one piece of ECG signal.</a:t>
            </a:r>
          </a:p>
          <a:p>
            <a:pPr marL="342900" indent="-342900">
              <a:buFont typeface="Arial"/>
              <a:buAutoNum type="arabicPeriod"/>
            </a:pPr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Amplitude of generated ECG</a:t>
            </a:r>
            <a:r>
              <a:rPr lang="zh-CN" altLang="en-US" sz="1600" dirty="0">
                <a:solidFill>
                  <a:schemeClr val="dk1"/>
                </a:solidFill>
                <a:latin typeface="Consolas"/>
              </a:rPr>
              <a:t> </a:t>
            </a:r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signal -&gt; Motor’s</a:t>
            </a:r>
            <a:r>
              <a:rPr lang="zh-CN" altLang="en-US" sz="1600" dirty="0">
                <a:solidFill>
                  <a:schemeClr val="dk1"/>
                </a:solidFill>
                <a:latin typeface="Consolas"/>
              </a:rPr>
              <a:t> </a:t>
            </a:r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average</a:t>
            </a:r>
            <a:r>
              <a:rPr lang="zh-CN" altLang="en-US" sz="1600" dirty="0">
                <a:solidFill>
                  <a:schemeClr val="dk1"/>
                </a:solidFill>
                <a:latin typeface="Consolas"/>
              </a:rPr>
              <a:t> </a:t>
            </a:r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voltage, </a:t>
            </a:r>
            <a:r>
              <a:rPr lang="en-US" altLang="zh-CN" sz="1600" dirty="0" err="1">
                <a:solidFill>
                  <a:schemeClr val="dk1"/>
                </a:solidFill>
                <a:latin typeface="Consolas"/>
              </a:rPr>
              <a:t>ie</a:t>
            </a:r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.,</a:t>
            </a:r>
            <a:r>
              <a:rPr lang="zh-CN" altLang="en-US" sz="1600" dirty="0">
                <a:solidFill>
                  <a:schemeClr val="dk1"/>
                </a:solidFill>
                <a:latin typeface="Consolas"/>
              </a:rPr>
              <a:t> </a:t>
            </a:r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0 -&gt; 0V, 100(R peak) -&gt; 3.3V.</a:t>
            </a:r>
          </a:p>
          <a:p>
            <a:endParaRPr lang="en-US" altLang="zh-CN" sz="1600" dirty="0">
              <a:solidFill>
                <a:schemeClr val="dk1"/>
              </a:solidFill>
              <a:latin typeface="Consolas"/>
            </a:endParaRPr>
          </a:p>
          <a:p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Output[n] = -Input[</a:t>
            </a:r>
            <a:r>
              <a:rPr lang="en-US" altLang="zh-CN" sz="1600" dirty="0" err="1">
                <a:solidFill>
                  <a:schemeClr val="dk1"/>
                </a:solidFill>
                <a:latin typeface="Consolas"/>
              </a:rPr>
              <a:t>nT</a:t>
            </a:r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], n = 0, 1, …, T is sampling period.</a:t>
            </a:r>
          </a:p>
          <a:p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The output signal approximately equals the input signal multiplied by -1 and then sampled. </a:t>
            </a:r>
          </a:p>
          <a:p>
            <a:endParaRPr lang="en-US" altLang="zh-CN" sz="1600" dirty="0">
              <a:solidFill>
                <a:schemeClr val="dk1"/>
              </a:solidFill>
              <a:latin typeface="Consolas"/>
            </a:endParaRPr>
          </a:p>
          <a:p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The sampling rate of output is equal to the time resolution of the input signal. </a:t>
            </a:r>
            <a:endParaRPr lang="zh-CN" altLang="en-US" sz="1600" dirty="0">
              <a:solidFill>
                <a:schemeClr val="dk1"/>
              </a:solidFill>
              <a:latin typeface="Consola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1190695-CA0B-C156-FEF6-E51F378F3DFD}"/>
              </a:ext>
            </a:extLst>
          </p:cNvPr>
          <p:cNvSpPr txBox="1"/>
          <p:nvPr/>
        </p:nvSpPr>
        <p:spPr>
          <a:xfrm>
            <a:off x="159886" y="4009611"/>
            <a:ext cx="23394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pPr algn="l"/>
            <a:r>
              <a:rPr lang="en-US" altLang="zh-CN" sz="1600" dirty="0"/>
              <a:t>Conclusion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5EE6053-6E4C-27F7-65FA-7F2C899BF6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680" r="46722" b="28230"/>
          <a:stretch/>
        </p:blipFill>
        <p:spPr>
          <a:xfrm>
            <a:off x="8501031" y="4454642"/>
            <a:ext cx="1319859" cy="186772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9791791-719A-A6A9-86E6-CA148B9FA3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2197" y="4460120"/>
            <a:ext cx="1319859" cy="1867724"/>
          </a:xfrm>
          <a:prstGeom prst="rect">
            <a:avLst/>
          </a:prstGeom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72573BAC-987E-FDB3-1685-F944AB620F99}"/>
              </a:ext>
            </a:extLst>
          </p:cNvPr>
          <p:cNvCxnSpPr>
            <a:cxnSpLocks/>
          </p:cNvCxnSpPr>
          <p:nvPr/>
        </p:nvCxnSpPr>
        <p:spPr>
          <a:xfrm>
            <a:off x="7766032" y="4454642"/>
            <a:ext cx="0" cy="1804807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E9DB74D-F628-293C-865F-D82195247D47}"/>
              </a:ext>
            </a:extLst>
          </p:cNvPr>
          <p:cNvCxnSpPr>
            <a:cxnSpLocks/>
          </p:cNvCxnSpPr>
          <p:nvPr/>
        </p:nvCxnSpPr>
        <p:spPr>
          <a:xfrm>
            <a:off x="7986799" y="5900526"/>
            <a:ext cx="0" cy="358923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06DEFB64-CFCE-F4CD-889A-0DF19AF97237}"/>
              </a:ext>
            </a:extLst>
          </p:cNvPr>
          <p:cNvCxnSpPr>
            <a:cxnSpLocks/>
          </p:cNvCxnSpPr>
          <p:nvPr/>
        </p:nvCxnSpPr>
        <p:spPr>
          <a:xfrm>
            <a:off x="9166119" y="4902120"/>
            <a:ext cx="0" cy="131441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57A7CC5E-54BD-8014-0B5A-46ABA73BB584}"/>
              </a:ext>
            </a:extLst>
          </p:cNvPr>
          <p:cNvCxnSpPr>
            <a:cxnSpLocks/>
          </p:cNvCxnSpPr>
          <p:nvPr/>
        </p:nvCxnSpPr>
        <p:spPr>
          <a:xfrm>
            <a:off x="9497982" y="4902120"/>
            <a:ext cx="0" cy="88731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2ED35025-B565-0C4A-0F5B-4E68E359E420}"/>
              </a:ext>
            </a:extLst>
          </p:cNvPr>
          <p:cNvCxnSpPr/>
          <p:nvPr/>
        </p:nvCxnSpPr>
        <p:spPr>
          <a:xfrm>
            <a:off x="10197867" y="5900526"/>
            <a:ext cx="157242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D618E016-E73C-45B4-BC9C-25F358B727B4}"/>
              </a:ext>
            </a:extLst>
          </p:cNvPr>
          <p:cNvCxnSpPr/>
          <p:nvPr/>
        </p:nvCxnSpPr>
        <p:spPr>
          <a:xfrm flipV="1">
            <a:off x="10334600" y="4642650"/>
            <a:ext cx="0" cy="1445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任意多边形: 形状 29">
            <a:extLst>
              <a:ext uri="{FF2B5EF4-FFF2-40B4-BE49-F238E27FC236}">
                <a16:creationId xmlns:a16="http://schemas.microsoft.com/office/drawing/2014/main" id="{F1B3190A-2FBD-541A-BD67-3056BBC303D1}"/>
              </a:ext>
            </a:extLst>
          </p:cNvPr>
          <p:cNvSpPr/>
          <p:nvPr/>
        </p:nvSpPr>
        <p:spPr>
          <a:xfrm>
            <a:off x="10334600" y="5104316"/>
            <a:ext cx="1060229" cy="796210"/>
          </a:xfrm>
          <a:custGeom>
            <a:avLst/>
            <a:gdLst>
              <a:gd name="connsiteX0" fmla="*/ 0 w 940037"/>
              <a:gd name="connsiteY0" fmla="*/ 828942 h 832356"/>
              <a:gd name="connsiteX1" fmla="*/ 230736 w 940037"/>
              <a:gd name="connsiteY1" fmla="*/ 726392 h 832356"/>
              <a:gd name="connsiteX2" fmla="*/ 384561 w 940037"/>
              <a:gd name="connsiteY2" fmla="*/ 128187 h 832356"/>
              <a:gd name="connsiteX3" fmla="*/ 940037 w 940037"/>
              <a:gd name="connsiteY3" fmla="*/ 0 h 83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037" h="832356">
                <a:moveTo>
                  <a:pt x="0" y="828942"/>
                </a:moveTo>
                <a:cubicBezTo>
                  <a:pt x="83321" y="836063"/>
                  <a:pt x="166643" y="843185"/>
                  <a:pt x="230736" y="726392"/>
                </a:cubicBezTo>
                <a:cubicBezTo>
                  <a:pt x="294830" y="609599"/>
                  <a:pt x="266344" y="249252"/>
                  <a:pt x="384561" y="128187"/>
                </a:cubicBezTo>
                <a:cubicBezTo>
                  <a:pt x="502778" y="7122"/>
                  <a:pt x="721407" y="3561"/>
                  <a:pt x="940037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9283EA22-C444-7759-29F4-81126EBC265C}"/>
              </a:ext>
            </a:extLst>
          </p:cNvPr>
          <p:cNvSpPr txBox="1"/>
          <p:nvPr/>
        </p:nvSpPr>
        <p:spPr>
          <a:xfrm>
            <a:off x="10804618" y="5939531"/>
            <a:ext cx="1248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dk1"/>
                </a:solidFill>
                <a:latin typeface="Consolas"/>
              </a:rPr>
              <a:t>Duty Circle</a:t>
            </a:r>
            <a:endParaRPr lang="zh-CN" altLang="en-US" sz="1200" dirty="0">
              <a:solidFill>
                <a:schemeClr val="dk1"/>
              </a:solidFill>
              <a:latin typeface="Consolas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E203233F-6811-1E08-0319-4229E0524ABD}"/>
              </a:ext>
            </a:extLst>
          </p:cNvPr>
          <p:cNvSpPr txBox="1"/>
          <p:nvPr/>
        </p:nvSpPr>
        <p:spPr>
          <a:xfrm>
            <a:off x="10197867" y="4305639"/>
            <a:ext cx="1721042" cy="461665"/>
          </a:xfrm>
          <a:prstGeom prst="rect">
            <a:avLst/>
          </a:prstGeom>
          <a:ln w="19050"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dk1"/>
                </a:solidFill>
                <a:latin typeface="Consolas"/>
              </a:rPr>
              <a:t>Amplitude of the Received Signal</a:t>
            </a:r>
            <a:endParaRPr lang="zh-CN" altLang="en-US" sz="1200" dirty="0">
              <a:solidFill>
                <a:schemeClr val="dk1"/>
              </a:solidFill>
              <a:latin typeface="Consolas"/>
            </a:endParaRP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A2A1CA5C-7380-73B2-8E8D-241679892CA1}"/>
              </a:ext>
            </a:extLst>
          </p:cNvPr>
          <p:cNvCxnSpPr>
            <a:cxnSpLocks/>
          </p:cNvCxnSpPr>
          <p:nvPr/>
        </p:nvCxnSpPr>
        <p:spPr>
          <a:xfrm flipV="1">
            <a:off x="10334600" y="4955311"/>
            <a:ext cx="1060228" cy="94521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61D9178E-93F4-063F-C105-751864EFE287}"/>
              </a:ext>
            </a:extLst>
          </p:cNvPr>
          <p:cNvSpPr txBox="1"/>
          <p:nvPr/>
        </p:nvSpPr>
        <p:spPr>
          <a:xfrm>
            <a:off x="1819469" y="2286296"/>
            <a:ext cx="345233" cy="316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P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40AB5E9-142D-E6A7-AFDD-3E53A8A213BC}"/>
              </a:ext>
            </a:extLst>
          </p:cNvPr>
          <p:cNvSpPr txBox="1"/>
          <p:nvPr/>
        </p:nvSpPr>
        <p:spPr>
          <a:xfrm>
            <a:off x="2144485" y="2937141"/>
            <a:ext cx="345233" cy="316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R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CBF01D5-FF31-602B-E3A2-854AA53801C2}"/>
              </a:ext>
            </a:extLst>
          </p:cNvPr>
          <p:cNvSpPr txBox="1"/>
          <p:nvPr/>
        </p:nvSpPr>
        <p:spPr>
          <a:xfrm>
            <a:off x="2534512" y="2444768"/>
            <a:ext cx="345233" cy="316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T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E633967-E5C0-E71B-1EBF-341307B63F94}"/>
              </a:ext>
            </a:extLst>
          </p:cNvPr>
          <p:cNvSpPr txBox="1"/>
          <p:nvPr/>
        </p:nvSpPr>
        <p:spPr>
          <a:xfrm>
            <a:off x="521389" y="2620196"/>
            <a:ext cx="345233" cy="316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</a:rPr>
              <a:t>P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D113C60-3E4F-F790-B8BD-FAC7C5CE2478}"/>
              </a:ext>
            </a:extLst>
          </p:cNvPr>
          <p:cNvSpPr txBox="1"/>
          <p:nvPr/>
        </p:nvSpPr>
        <p:spPr>
          <a:xfrm>
            <a:off x="859445" y="1356943"/>
            <a:ext cx="345233" cy="316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</a:rPr>
              <a:t>R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F197405-9863-F23C-8F82-56ED2DD44A85}"/>
              </a:ext>
            </a:extLst>
          </p:cNvPr>
          <p:cNvSpPr txBox="1"/>
          <p:nvPr/>
        </p:nvSpPr>
        <p:spPr>
          <a:xfrm>
            <a:off x="1116715" y="2477621"/>
            <a:ext cx="345233" cy="316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</a:rPr>
              <a:t>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4AE22F-E9D2-33C4-3003-75A79848FB85}"/>
              </a:ext>
            </a:extLst>
          </p:cNvPr>
          <p:cNvSpPr txBox="1"/>
          <p:nvPr/>
        </p:nvSpPr>
        <p:spPr>
          <a:xfrm>
            <a:off x="339054" y="3254086"/>
            <a:ext cx="11395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Input</a:t>
            </a:r>
            <a:endParaRPr lang="zh-CN" altLang="en-US" sz="1600" dirty="0">
              <a:solidFill>
                <a:schemeClr val="dk1"/>
              </a:solidFill>
              <a:latin typeface="Consolas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1AF4447-0187-3F2A-D56F-21D30903CF2F}"/>
              </a:ext>
            </a:extLst>
          </p:cNvPr>
          <p:cNvSpPr txBox="1"/>
          <p:nvPr/>
        </p:nvSpPr>
        <p:spPr>
          <a:xfrm>
            <a:off x="1825385" y="3264636"/>
            <a:ext cx="11395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Output</a:t>
            </a:r>
            <a:endParaRPr lang="zh-CN" altLang="en-US" sz="1600" dirty="0">
              <a:solidFill>
                <a:schemeClr val="dk1"/>
              </a:solidFill>
              <a:latin typeface="Consolas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E2568B05-B89F-6C63-4A58-17683D0D134B}"/>
              </a:ext>
            </a:extLst>
          </p:cNvPr>
          <p:cNvSpPr txBox="1"/>
          <p:nvPr/>
        </p:nvSpPr>
        <p:spPr>
          <a:xfrm>
            <a:off x="7110012" y="6354516"/>
            <a:ext cx="11395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Input</a:t>
            </a:r>
            <a:endParaRPr lang="zh-CN" altLang="en-US" sz="1600" dirty="0">
              <a:solidFill>
                <a:schemeClr val="dk1"/>
              </a:solidFill>
              <a:latin typeface="Consolas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CD4CDEFE-71CB-B283-FB4C-6196DA05949C}"/>
              </a:ext>
            </a:extLst>
          </p:cNvPr>
          <p:cNvSpPr txBox="1"/>
          <p:nvPr/>
        </p:nvSpPr>
        <p:spPr>
          <a:xfrm>
            <a:off x="8596343" y="6365066"/>
            <a:ext cx="11395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Output</a:t>
            </a:r>
            <a:endParaRPr lang="zh-CN" altLang="en-US" sz="1600" dirty="0">
              <a:solidFill>
                <a:schemeClr val="dk1"/>
              </a:solidFill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164818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0" y="0"/>
            <a:ext cx="34554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Analysis of Zaid’s Design</a:t>
            </a:r>
            <a:endParaRPr lang="en-US" altLang="zh-CN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5407893-AEAD-8D0E-BEA2-D46E0B50E55C}"/>
              </a:ext>
            </a:extLst>
          </p:cNvPr>
          <p:cNvSpPr txBox="1"/>
          <p:nvPr/>
        </p:nvSpPr>
        <p:spPr>
          <a:xfrm>
            <a:off x="197118" y="586400"/>
            <a:ext cx="56227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16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dirty="0"/>
              <a:t>Further Analysis: Frequency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D2D7C136-32CB-2AFD-3467-79B9928CB2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680" r="46722" b="28230"/>
          <a:stretch/>
        </p:blipFill>
        <p:spPr>
          <a:xfrm>
            <a:off x="773151" y="1191026"/>
            <a:ext cx="1484537" cy="2100760"/>
          </a:xfrm>
          <a:prstGeom prst="rect">
            <a:avLst/>
          </a:prstGeom>
        </p:spPr>
      </p:pic>
      <p:sp>
        <p:nvSpPr>
          <p:cNvPr id="34" name="文本框 33">
            <a:extLst>
              <a:ext uri="{FF2B5EF4-FFF2-40B4-BE49-F238E27FC236}">
                <a16:creationId xmlns:a16="http://schemas.microsoft.com/office/drawing/2014/main" id="{A048C394-1809-A4EF-E5BB-DDC18F418FF9}"/>
              </a:ext>
            </a:extLst>
          </p:cNvPr>
          <p:cNvSpPr txBox="1"/>
          <p:nvPr/>
        </p:nvSpPr>
        <p:spPr>
          <a:xfrm>
            <a:off x="2665854" y="1358706"/>
            <a:ext cx="900011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1600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dirty="0"/>
              <a:t>Outputs of Zaid’s Simulator are high frequency. The frequency of small peaks is equal to the time resolution of the generated ECG signal. 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However, the number of peaks in BSG signals is around 4-9, indicating the motor should operate at a low frequency (4-9 times per heartbeat cycle) rather than the 30 times shown in the left figure.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0C9D92F-4F9F-79E8-BFD3-9D2A649D4909}"/>
              </a:ext>
            </a:extLst>
          </p:cNvPr>
          <p:cNvSpPr txBox="1"/>
          <p:nvPr/>
        </p:nvSpPr>
        <p:spPr>
          <a:xfrm>
            <a:off x="130218" y="3617061"/>
            <a:ext cx="11505055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16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dirty="0"/>
              <a:t>Conclusion:</a:t>
            </a:r>
          </a:p>
          <a:p>
            <a:endParaRPr lang="en-US" altLang="zh-CN" b="0" dirty="0"/>
          </a:p>
          <a:p>
            <a:r>
              <a:rPr lang="en-US" altLang="zh-CN" b="0" dirty="0"/>
              <a:t>We should use the motor to simulate the heart's physical process with low-frequency pulsations, rather than driving the motor based on the generated heartbeat waveform.</a:t>
            </a:r>
          </a:p>
        </p:txBody>
      </p: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B7623E65-2FD0-74B4-3CB5-7E4D09D371E2}"/>
              </a:ext>
            </a:extLst>
          </p:cNvPr>
          <p:cNvSpPr/>
          <p:nvPr/>
        </p:nvSpPr>
        <p:spPr>
          <a:xfrm>
            <a:off x="4163087" y="329644"/>
            <a:ext cx="957129" cy="617048"/>
          </a:xfrm>
          <a:custGeom>
            <a:avLst/>
            <a:gdLst>
              <a:gd name="connsiteX0" fmla="*/ 0 w 957129"/>
              <a:gd name="connsiteY0" fmla="*/ 418754 h 617048"/>
              <a:gd name="connsiteX1" fmla="*/ 119642 w 957129"/>
              <a:gd name="connsiteY1" fmla="*/ 230746 h 617048"/>
              <a:gd name="connsiteX2" fmla="*/ 213645 w 957129"/>
              <a:gd name="connsiteY2" fmla="*/ 598215 h 617048"/>
              <a:gd name="connsiteX3" fmla="*/ 316195 w 957129"/>
              <a:gd name="connsiteY3" fmla="*/ 10 h 617048"/>
              <a:gd name="connsiteX4" fmla="*/ 427290 w 957129"/>
              <a:gd name="connsiteY4" fmla="*/ 615307 h 617048"/>
              <a:gd name="connsiteX5" fmla="*/ 546931 w 957129"/>
              <a:gd name="connsiteY5" fmla="*/ 196563 h 617048"/>
              <a:gd name="connsiteX6" fmla="*/ 632389 w 957129"/>
              <a:gd name="connsiteY6" fmla="*/ 546941 h 617048"/>
              <a:gd name="connsiteX7" fmla="*/ 709301 w 957129"/>
              <a:gd name="connsiteY7" fmla="*/ 247838 h 617048"/>
              <a:gd name="connsiteX8" fmla="*/ 811851 w 957129"/>
              <a:gd name="connsiteY8" fmla="*/ 529849 h 617048"/>
              <a:gd name="connsiteX9" fmla="*/ 880217 w 957129"/>
              <a:gd name="connsiteY9" fmla="*/ 282021 h 617048"/>
              <a:gd name="connsiteX10" fmla="*/ 957129 w 957129"/>
              <a:gd name="connsiteY10" fmla="*/ 461483 h 617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7129" h="617048">
                <a:moveTo>
                  <a:pt x="0" y="418754"/>
                </a:moveTo>
                <a:cubicBezTo>
                  <a:pt x="42017" y="309795"/>
                  <a:pt x="84035" y="200836"/>
                  <a:pt x="119642" y="230746"/>
                </a:cubicBezTo>
                <a:cubicBezTo>
                  <a:pt x="155249" y="260656"/>
                  <a:pt x="180886" y="636671"/>
                  <a:pt x="213645" y="598215"/>
                </a:cubicBezTo>
                <a:cubicBezTo>
                  <a:pt x="246404" y="559759"/>
                  <a:pt x="280588" y="-2839"/>
                  <a:pt x="316195" y="10"/>
                </a:cubicBezTo>
                <a:cubicBezTo>
                  <a:pt x="351802" y="2859"/>
                  <a:pt x="388834" y="582548"/>
                  <a:pt x="427290" y="615307"/>
                </a:cubicBezTo>
                <a:cubicBezTo>
                  <a:pt x="465746" y="648066"/>
                  <a:pt x="512748" y="207957"/>
                  <a:pt x="546931" y="196563"/>
                </a:cubicBezTo>
                <a:cubicBezTo>
                  <a:pt x="581114" y="185169"/>
                  <a:pt x="605327" y="538395"/>
                  <a:pt x="632389" y="546941"/>
                </a:cubicBezTo>
                <a:cubicBezTo>
                  <a:pt x="659451" y="555487"/>
                  <a:pt x="679391" y="250687"/>
                  <a:pt x="709301" y="247838"/>
                </a:cubicBezTo>
                <a:cubicBezTo>
                  <a:pt x="739211" y="244989"/>
                  <a:pt x="783365" y="524152"/>
                  <a:pt x="811851" y="529849"/>
                </a:cubicBezTo>
                <a:cubicBezTo>
                  <a:pt x="840337" y="535546"/>
                  <a:pt x="856004" y="293415"/>
                  <a:pt x="880217" y="282021"/>
                </a:cubicBezTo>
                <a:cubicBezTo>
                  <a:pt x="904430" y="270627"/>
                  <a:pt x="930779" y="366055"/>
                  <a:pt x="957129" y="461483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EB5171F-C476-B20B-6A71-D3AE8F5ACF48}"/>
              </a:ext>
            </a:extLst>
          </p:cNvPr>
          <p:cNvSpPr/>
          <p:nvPr/>
        </p:nvSpPr>
        <p:spPr>
          <a:xfrm>
            <a:off x="1614196" y="5019555"/>
            <a:ext cx="2103316" cy="5644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chemeClr val="dk1"/>
                </a:solidFill>
                <a:latin typeface="Consolas"/>
                <a:ea typeface="Consolas"/>
                <a:cs typeface="Consolas"/>
              </a:rPr>
              <a:t>How heart pulse? </a:t>
            </a:r>
            <a:endParaRPr lang="zh-CN" altLang="en-US" sz="1600" dirty="0">
              <a:solidFill>
                <a:schemeClr val="dk1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D588A26-A5FB-6B62-7226-F2213BA4387C}"/>
              </a:ext>
            </a:extLst>
          </p:cNvPr>
          <p:cNvSpPr/>
          <p:nvPr/>
        </p:nvSpPr>
        <p:spPr>
          <a:xfrm>
            <a:off x="4608663" y="5019555"/>
            <a:ext cx="2333234" cy="5644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chemeClr val="dk1"/>
                </a:solidFill>
                <a:latin typeface="Consolas"/>
                <a:ea typeface="Consolas"/>
                <a:cs typeface="Consolas"/>
              </a:rPr>
              <a:t>How to operate the motor like hearts? </a:t>
            </a:r>
            <a:endParaRPr lang="zh-CN" altLang="en-US" sz="1600" dirty="0">
              <a:solidFill>
                <a:schemeClr val="dk1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4316EFE-D8A2-7F79-C7FC-4A58259B1E08}"/>
              </a:ext>
            </a:extLst>
          </p:cNvPr>
          <p:cNvSpPr/>
          <p:nvPr/>
        </p:nvSpPr>
        <p:spPr>
          <a:xfrm>
            <a:off x="7740136" y="5025930"/>
            <a:ext cx="2719480" cy="5644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chemeClr val="dk1"/>
                </a:solidFill>
                <a:latin typeface="Consolas"/>
                <a:ea typeface="Consolas"/>
                <a:cs typeface="Consolas"/>
              </a:rPr>
              <a:t>Are received waveforms similar to real data?</a:t>
            </a:r>
            <a:endParaRPr lang="zh-CN" altLang="en-US" sz="1600" dirty="0">
              <a:solidFill>
                <a:schemeClr val="dk1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0B10460-268E-27D8-5A0B-537708A1B2DE}"/>
              </a:ext>
            </a:extLst>
          </p:cNvPr>
          <p:cNvSpPr/>
          <p:nvPr/>
        </p:nvSpPr>
        <p:spPr>
          <a:xfrm>
            <a:off x="1614196" y="6186702"/>
            <a:ext cx="2103316" cy="5644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chemeClr val="dk1"/>
                </a:solidFill>
                <a:latin typeface="Consolas"/>
                <a:ea typeface="Consolas"/>
                <a:cs typeface="Consolas"/>
              </a:rPr>
              <a:t>How waveforms look like?</a:t>
            </a:r>
            <a:endParaRPr lang="zh-CN" altLang="en-US" sz="1600" dirty="0">
              <a:solidFill>
                <a:schemeClr val="dk1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0318D10-A2F4-2976-0277-BB3032E66B94}"/>
              </a:ext>
            </a:extLst>
          </p:cNvPr>
          <p:cNvSpPr/>
          <p:nvPr/>
        </p:nvSpPr>
        <p:spPr>
          <a:xfrm>
            <a:off x="4516362" y="6186702"/>
            <a:ext cx="2895254" cy="5644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chemeClr val="dk1"/>
                </a:solidFill>
                <a:latin typeface="Consolas"/>
                <a:ea typeface="Consolas"/>
                <a:cs typeface="Consolas"/>
              </a:rPr>
              <a:t>Operate the motor based on waveforms.</a:t>
            </a:r>
            <a:endParaRPr lang="zh-CN" altLang="en-US" sz="1600" dirty="0">
              <a:solidFill>
                <a:schemeClr val="dk1"/>
              </a:solidFill>
              <a:latin typeface="Consolas"/>
              <a:ea typeface="Consolas"/>
              <a:cs typeface="Consolas"/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9367D68F-0976-8813-DB9B-CF86D044BF10}"/>
              </a:ext>
            </a:extLst>
          </p:cNvPr>
          <p:cNvCxnSpPr>
            <a:stCxn id="5" idx="3"/>
            <a:endCxn id="7" idx="1"/>
          </p:cNvCxnSpPr>
          <p:nvPr/>
        </p:nvCxnSpPr>
        <p:spPr>
          <a:xfrm>
            <a:off x="3717512" y="5301755"/>
            <a:ext cx="89115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AD0CD606-9245-664F-7185-DF6E0C254F1E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6941897" y="5301755"/>
            <a:ext cx="798239" cy="637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连接符: 肘形 17">
            <a:extLst>
              <a:ext uri="{FF2B5EF4-FFF2-40B4-BE49-F238E27FC236}">
                <a16:creationId xmlns:a16="http://schemas.microsoft.com/office/drawing/2014/main" id="{594BB809-E26E-D94C-F5D3-1D1DCCE5EA7C}"/>
              </a:ext>
            </a:extLst>
          </p:cNvPr>
          <p:cNvCxnSpPr>
            <a:stCxn id="8" idx="3"/>
            <a:endCxn id="7" idx="2"/>
          </p:cNvCxnSpPr>
          <p:nvPr/>
        </p:nvCxnSpPr>
        <p:spPr>
          <a:xfrm flipH="1">
            <a:off x="5775280" y="5308130"/>
            <a:ext cx="4684336" cy="275825"/>
          </a:xfrm>
          <a:prstGeom prst="bentConnector4">
            <a:avLst>
              <a:gd name="adj1" fmla="val -4880"/>
              <a:gd name="adj2" fmla="val 18519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06AEA532-8890-56B4-1666-7ED95FAEAD91}"/>
              </a:ext>
            </a:extLst>
          </p:cNvPr>
          <p:cNvCxnSpPr>
            <a:stCxn id="8" idx="3"/>
          </p:cNvCxnSpPr>
          <p:nvPr/>
        </p:nvCxnSpPr>
        <p:spPr>
          <a:xfrm>
            <a:off x="10459616" y="5308130"/>
            <a:ext cx="117565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82A0BC06-E5F6-5995-148A-BB1C410E8806}"/>
              </a:ext>
            </a:extLst>
          </p:cNvPr>
          <p:cNvCxnSpPr>
            <a:stCxn id="9" idx="3"/>
            <a:endCxn id="10" idx="1"/>
          </p:cNvCxnSpPr>
          <p:nvPr/>
        </p:nvCxnSpPr>
        <p:spPr>
          <a:xfrm>
            <a:off x="3717512" y="6468902"/>
            <a:ext cx="7988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5DBDAAA-948B-E315-265E-4E34862135B0}"/>
              </a:ext>
            </a:extLst>
          </p:cNvPr>
          <p:cNvCxnSpPr>
            <a:stCxn id="10" idx="3"/>
          </p:cNvCxnSpPr>
          <p:nvPr/>
        </p:nvCxnSpPr>
        <p:spPr>
          <a:xfrm flipV="1">
            <a:off x="7411616" y="6468901"/>
            <a:ext cx="805951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4F8F001F-2876-F9C6-DEC3-416C1E56ACB7}"/>
              </a:ext>
            </a:extLst>
          </p:cNvPr>
          <p:cNvSpPr txBox="1"/>
          <p:nvPr/>
        </p:nvSpPr>
        <p:spPr>
          <a:xfrm>
            <a:off x="162025" y="5025930"/>
            <a:ext cx="12222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dk1"/>
                </a:solidFill>
                <a:latin typeface="Consolas"/>
                <a:ea typeface="Consolas"/>
                <a:cs typeface="Consolas"/>
              </a:rPr>
              <a:t>Correct Process</a:t>
            </a:r>
            <a:endParaRPr lang="zh-CN" altLang="en-US" sz="1600" dirty="0">
              <a:solidFill>
                <a:schemeClr val="dk1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5CF757B-66EE-0E6B-6F34-13B95F1F4C94}"/>
              </a:ext>
            </a:extLst>
          </p:cNvPr>
          <p:cNvSpPr txBox="1"/>
          <p:nvPr/>
        </p:nvSpPr>
        <p:spPr>
          <a:xfrm>
            <a:off x="197118" y="6166327"/>
            <a:ext cx="12222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dk1"/>
                </a:solidFill>
                <a:latin typeface="Consolas"/>
                <a:ea typeface="Consolas"/>
                <a:cs typeface="Consolas"/>
              </a:rPr>
              <a:t>Zaid’s Process</a:t>
            </a:r>
            <a:endParaRPr lang="zh-CN" altLang="en-US" sz="1600" dirty="0">
              <a:solidFill>
                <a:schemeClr val="dk1"/>
              </a:solidFill>
              <a:latin typeface="Consolas"/>
              <a:ea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583608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0" y="0"/>
            <a:ext cx="34554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Analysis of Zaid’s Design</a:t>
            </a:r>
            <a:endParaRPr lang="en-US" altLang="zh-CN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D96DE3DE-0255-4949-F77C-8243E33AEA37}"/>
              </a:ext>
            </a:extLst>
          </p:cNvPr>
          <p:cNvSpPr txBox="1"/>
          <p:nvPr/>
        </p:nvSpPr>
        <p:spPr>
          <a:xfrm>
            <a:off x="133147" y="467649"/>
            <a:ext cx="56227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16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dirty="0"/>
              <a:t>Further Analysis: Amplitude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7CEED705-C154-D14E-086A-AF7B2D6FECE5}"/>
              </a:ext>
            </a:extLst>
          </p:cNvPr>
          <p:cNvSpPr txBox="1"/>
          <p:nvPr/>
        </p:nvSpPr>
        <p:spPr>
          <a:xfrm>
            <a:off x="3727456" y="2743114"/>
            <a:ext cx="838112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1600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dirty="0"/>
              <a:t>Zaid’s Approach</a:t>
            </a:r>
            <a:r>
              <a:rPr lang="zh-CN" altLang="en-US" dirty="0"/>
              <a:t>：</a:t>
            </a:r>
            <a:r>
              <a:rPr lang="en-US" altLang="zh-CN" dirty="0"/>
              <a:t>the Amplitude of generated ECG</a:t>
            </a:r>
            <a:r>
              <a:rPr lang="zh-CN" altLang="en-US" dirty="0"/>
              <a:t> </a:t>
            </a:r>
            <a:r>
              <a:rPr lang="en-US" altLang="zh-CN" dirty="0"/>
              <a:t>signal -&gt; Motor’s</a:t>
            </a:r>
            <a:r>
              <a:rPr lang="zh-CN" altLang="en-US" dirty="0"/>
              <a:t> </a:t>
            </a:r>
            <a:r>
              <a:rPr lang="en-US" altLang="zh-CN" dirty="0"/>
              <a:t>average</a:t>
            </a:r>
            <a:r>
              <a:rPr lang="zh-CN" altLang="en-US" dirty="0"/>
              <a:t> </a:t>
            </a:r>
            <a:r>
              <a:rPr lang="en-US" altLang="zh-CN" dirty="0"/>
              <a:t>voltage.</a:t>
            </a:r>
            <a:r>
              <a:rPr lang="zh-CN" altLang="en-US" dirty="0"/>
              <a:t>（</a:t>
            </a:r>
            <a:r>
              <a:rPr lang="en-US" altLang="zh-CN" dirty="0"/>
              <a:t>0 -&gt; 0V, 100 -&gt; 3.3V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b="1" dirty="0"/>
              <a:t>Disadvantages</a:t>
            </a:r>
            <a:r>
              <a:rPr lang="en-US" altLang="zh-CN" dirty="0"/>
              <a:t>: The standardized BSG</a:t>
            </a:r>
            <a:r>
              <a:rPr lang="zh-CN" altLang="en-US" dirty="0"/>
              <a:t> </a:t>
            </a:r>
            <a:r>
              <a:rPr lang="en-US" altLang="zh-CN" dirty="0"/>
              <a:t>signal has both positive and negative values. However, the voltage cannot be</a:t>
            </a:r>
            <a:r>
              <a:rPr lang="zh-CN" altLang="en-US" dirty="0"/>
              <a:t> </a:t>
            </a:r>
            <a:r>
              <a:rPr lang="en-US" altLang="zh-CN" dirty="0"/>
              <a:t>negative,</a:t>
            </a:r>
            <a:r>
              <a:rPr lang="zh-CN" altLang="en-US" dirty="0"/>
              <a:t> </a:t>
            </a:r>
            <a:r>
              <a:rPr lang="en-US" altLang="zh-CN" dirty="0"/>
              <a:t>only half amplitude can be controlled.</a:t>
            </a:r>
            <a:r>
              <a:rPr lang="zh-CN" altLang="en-US" dirty="0"/>
              <a:t> 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Zaid’s example,</a:t>
            </a:r>
            <a:r>
              <a:rPr lang="zh-CN" altLang="en-US" dirty="0"/>
              <a:t> </a:t>
            </a:r>
            <a:r>
              <a:rPr lang="en-US" altLang="zh-CN" dirty="0"/>
              <a:t>the portion below the yellow line is controllable,</a:t>
            </a:r>
            <a:r>
              <a:rPr lang="zh-CN" altLang="en-US" dirty="0"/>
              <a:t> </a:t>
            </a:r>
            <a:r>
              <a:rPr lang="en-US" altLang="zh-CN" dirty="0"/>
              <a:t>while</a:t>
            </a:r>
            <a:r>
              <a:rPr lang="zh-CN" altLang="en-US" dirty="0"/>
              <a:t> </a:t>
            </a:r>
            <a:r>
              <a:rPr lang="en-US" altLang="zh-CN" dirty="0"/>
              <a:t>the portion above the yellow line is </a:t>
            </a:r>
            <a:r>
              <a:rPr lang="en-US" altLang="zh-CN" dirty="0" err="1"/>
              <a:t>uncontrolable</a:t>
            </a:r>
            <a:r>
              <a:rPr lang="en-US" altLang="zh-CN" dirty="0"/>
              <a:t>.</a:t>
            </a: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264E7853-3A08-A1A8-1832-6E205A4F2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5125"/>
            <a:ext cx="10981346" cy="1528472"/>
          </a:xfrm>
          <a:prstGeom prst="rect">
            <a:avLst/>
          </a:prstGeom>
        </p:spPr>
      </p:pic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B5F53DF7-9DD8-1A4E-4725-CA5AD98BD1F8}"/>
              </a:ext>
            </a:extLst>
          </p:cNvPr>
          <p:cNvCxnSpPr/>
          <p:nvPr/>
        </p:nvCxnSpPr>
        <p:spPr>
          <a:xfrm>
            <a:off x="0" y="1536165"/>
            <a:ext cx="1210858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E4612232-4B63-6E21-6303-44D39F0973F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551"/>
          <a:stretch/>
        </p:blipFill>
        <p:spPr>
          <a:xfrm>
            <a:off x="133147" y="2743114"/>
            <a:ext cx="3293445" cy="234290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698CD9C-74F4-ACBF-D52B-7A1D31E47637}"/>
              </a:ext>
            </a:extLst>
          </p:cNvPr>
          <p:cNvSpPr txBox="1"/>
          <p:nvPr/>
        </p:nvSpPr>
        <p:spPr>
          <a:xfrm>
            <a:off x="142447" y="5633360"/>
            <a:ext cx="37247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1600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dirty="0"/>
              <a:t>How is the portion above the yellow line generated?</a:t>
            </a:r>
          </a:p>
        </p:txBody>
      </p:sp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A6999DC3-F4EF-E47C-ACC8-B73A3A9E3A0A}"/>
              </a:ext>
            </a:extLst>
          </p:cNvPr>
          <p:cNvSpPr/>
          <p:nvPr/>
        </p:nvSpPr>
        <p:spPr>
          <a:xfrm>
            <a:off x="6436097" y="214406"/>
            <a:ext cx="957129" cy="617048"/>
          </a:xfrm>
          <a:custGeom>
            <a:avLst/>
            <a:gdLst>
              <a:gd name="connsiteX0" fmla="*/ 0 w 957129"/>
              <a:gd name="connsiteY0" fmla="*/ 418754 h 617048"/>
              <a:gd name="connsiteX1" fmla="*/ 119642 w 957129"/>
              <a:gd name="connsiteY1" fmla="*/ 230746 h 617048"/>
              <a:gd name="connsiteX2" fmla="*/ 213645 w 957129"/>
              <a:gd name="connsiteY2" fmla="*/ 598215 h 617048"/>
              <a:gd name="connsiteX3" fmla="*/ 316195 w 957129"/>
              <a:gd name="connsiteY3" fmla="*/ 10 h 617048"/>
              <a:gd name="connsiteX4" fmla="*/ 427290 w 957129"/>
              <a:gd name="connsiteY4" fmla="*/ 615307 h 617048"/>
              <a:gd name="connsiteX5" fmla="*/ 546931 w 957129"/>
              <a:gd name="connsiteY5" fmla="*/ 196563 h 617048"/>
              <a:gd name="connsiteX6" fmla="*/ 632389 w 957129"/>
              <a:gd name="connsiteY6" fmla="*/ 546941 h 617048"/>
              <a:gd name="connsiteX7" fmla="*/ 709301 w 957129"/>
              <a:gd name="connsiteY7" fmla="*/ 247838 h 617048"/>
              <a:gd name="connsiteX8" fmla="*/ 811851 w 957129"/>
              <a:gd name="connsiteY8" fmla="*/ 529849 h 617048"/>
              <a:gd name="connsiteX9" fmla="*/ 880217 w 957129"/>
              <a:gd name="connsiteY9" fmla="*/ 282021 h 617048"/>
              <a:gd name="connsiteX10" fmla="*/ 957129 w 957129"/>
              <a:gd name="connsiteY10" fmla="*/ 461483 h 617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7129" h="617048">
                <a:moveTo>
                  <a:pt x="0" y="418754"/>
                </a:moveTo>
                <a:cubicBezTo>
                  <a:pt x="42017" y="309795"/>
                  <a:pt x="84035" y="200836"/>
                  <a:pt x="119642" y="230746"/>
                </a:cubicBezTo>
                <a:cubicBezTo>
                  <a:pt x="155249" y="260656"/>
                  <a:pt x="180886" y="636671"/>
                  <a:pt x="213645" y="598215"/>
                </a:cubicBezTo>
                <a:cubicBezTo>
                  <a:pt x="246404" y="559759"/>
                  <a:pt x="280588" y="-2839"/>
                  <a:pt x="316195" y="10"/>
                </a:cubicBezTo>
                <a:cubicBezTo>
                  <a:pt x="351802" y="2859"/>
                  <a:pt x="388834" y="582548"/>
                  <a:pt x="427290" y="615307"/>
                </a:cubicBezTo>
                <a:cubicBezTo>
                  <a:pt x="465746" y="648066"/>
                  <a:pt x="512748" y="207957"/>
                  <a:pt x="546931" y="196563"/>
                </a:cubicBezTo>
                <a:cubicBezTo>
                  <a:pt x="581114" y="185169"/>
                  <a:pt x="605327" y="538395"/>
                  <a:pt x="632389" y="546941"/>
                </a:cubicBezTo>
                <a:cubicBezTo>
                  <a:pt x="659451" y="555487"/>
                  <a:pt x="679391" y="250687"/>
                  <a:pt x="709301" y="247838"/>
                </a:cubicBezTo>
                <a:cubicBezTo>
                  <a:pt x="739211" y="244989"/>
                  <a:pt x="783365" y="524152"/>
                  <a:pt x="811851" y="529849"/>
                </a:cubicBezTo>
                <a:cubicBezTo>
                  <a:pt x="840337" y="535546"/>
                  <a:pt x="856004" y="293415"/>
                  <a:pt x="880217" y="282021"/>
                </a:cubicBezTo>
                <a:cubicBezTo>
                  <a:pt x="904430" y="270627"/>
                  <a:pt x="930779" y="366055"/>
                  <a:pt x="957129" y="461483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05CA7A30-F88B-765B-FF22-C606FD6C5B96}"/>
              </a:ext>
            </a:extLst>
          </p:cNvPr>
          <p:cNvCxnSpPr>
            <a:cxnSpLocks/>
          </p:cNvCxnSpPr>
          <p:nvPr/>
        </p:nvCxnSpPr>
        <p:spPr>
          <a:xfrm>
            <a:off x="6096000" y="590695"/>
            <a:ext cx="1569578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0FAC5AAE-9A3A-128B-CA99-86A1757AF70B}"/>
              </a:ext>
            </a:extLst>
          </p:cNvPr>
          <p:cNvSpPr txBox="1"/>
          <p:nvPr/>
        </p:nvSpPr>
        <p:spPr>
          <a:xfrm>
            <a:off x="10981346" y="1656803"/>
            <a:ext cx="11216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Control</a:t>
            </a:r>
            <a:endParaRPr lang="zh-CN" altLang="en-US" sz="1600" dirty="0">
              <a:solidFill>
                <a:schemeClr val="dk1"/>
              </a:solidFill>
              <a:latin typeface="Consolas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B53FD81-77B6-4E69-B82E-CAA4FF088823}"/>
              </a:ext>
            </a:extLst>
          </p:cNvPr>
          <p:cNvSpPr txBox="1"/>
          <p:nvPr/>
        </p:nvSpPr>
        <p:spPr>
          <a:xfrm>
            <a:off x="10981346" y="1104578"/>
            <a:ext cx="121065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Uncontrol</a:t>
            </a:r>
            <a:endParaRPr lang="zh-CN" altLang="en-US" sz="1600" dirty="0">
              <a:solidFill>
                <a:schemeClr val="dk1"/>
              </a:solidFill>
              <a:latin typeface="Consolas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E45677B-09BE-80F6-0EEB-415DADEF3A5B}"/>
              </a:ext>
            </a:extLst>
          </p:cNvPr>
          <p:cNvSpPr/>
          <p:nvPr/>
        </p:nvSpPr>
        <p:spPr>
          <a:xfrm>
            <a:off x="4325473" y="6158413"/>
            <a:ext cx="786949" cy="1676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A6175E2-AC28-D99C-EB00-145F49740F49}"/>
              </a:ext>
            </a:extLst>
          </p:cNvPr>
          <p:cNvSpPr/>
          <p:nvPr/>
        </p:nvSpPr>
        <p:spPr>
          <a:xfrm>
            <a:off x="4325474" y="5633361"/>
            <a:ext cx="786949" cy="1676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23969FA-7912-5BF2-5EA3-4B5DDE4FC69F}"/>
              </a:ext>
            </a:extLst>
          </p:cNvPr>
          <p:cNvSpPr/>
          <p:nvPr/>
        </p:nvSpPr>
        <p:spPr>
          <a:xfrm>
            <a:off x="6980719" y="6154020"/>
            <a:ext cx="786949" cy="1676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7951686-9678-F366-AE54-0E5E37188844}"/>
              </a:ext>
            </a:extLst>
          </p:cNvPr>
          <p:cNvSpPr/>
          <p:nvPr/>
        </p:nvSpPr>
        <p:spPr>
          <a:xfrm>
            <a:off x="6980719" y="5628968"/>
            <a:ext cx="786949" cy="1676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CEB2D4CD-308F-B540-9653-1DE14A8E7D67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7374194" y="5796607"/>
            <a:ext cx="0" cy="2916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14C29E08-FDED-AAC8-3AF2-F58350FA0479}"/>
              </a:ext>
            </a:extLst>
          </p:cNvPr>
          <p:cNvCxnSpPr>
            <a:cxnSpLocks/>
          </p:cNvCxnSpPr>
          <p:nvPr/>
        </p:nvCxnSpPr>
        <p:spPr>
          <a:xfrm>
            <a:off x="4744173" y="5795908"/>
            <a:ext cx="369" cy="1910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2FF58035-14B7-855A-7810-B5F77E75E9E5}"/>
              </a:ext>
            </a:extLst>
          </p:cNvPr>
          <p:cNvCxnSpPr>
            <a:cxnSpLocks/>
          </p:cNvCxnSpPr>
          <p:nvPr/>
        </p:nvCxnSpPr>
        <p:spPr>
          <a:xfrm flipV="1">
            <a:off x="4731788" y="5224843"/>
            <a:ext cx="0" cy="422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E7CF524F-B6EE-B6EA-8566-C1BE5F7E9496}"/>
              </a:ext>
            </a:extLst>
          </p:cNvPr>
          <p:cNvSpPr txBox="1"/>
          <p:nvPr/>
        </p:nvSpPr>
        <p:spPr>
          <a:xfrm>
            <a:off x="4834908" y="5295442"/>
            <a:ext cx="7034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1600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sz="1400" dirty="0"/>
              <a:t>Push</a:t>
            </a:r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BC601797-75A5-BC5B-FB3D-DA7CCDE6E2CF}"/>
              </a:ext>
            </a:extLst>
          </p:cNvPr>
          <p:cNvSpPr txBox="1"/>
          <p:nvPr/>
        </p:nvSpPr>
        <p:spPr>
          <a:xfrm>
            <a:off x="4885879" y="5973397"/>
            <a:ext cx="8849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1600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sz="1400" dirty="0"/>
              <a:t>Gravity</a:t>
            </a:r>
            <a:endParaRPr lang="zh-CN" altLang="en-US" sz="14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E0DC153D-4A55-AA03-4B61-50AC80F0495B}"/>
              </a:ext>
            </a:extLst>
          </p:cNvPr>
          <p:cNvSpPr txBox="1"/>
          <p:nvPr/>
        </p:nvSpPr>
        <p:spPr>
          <a:xfrm>
            <a:off x="7462954" y="5828685"/>
            <a:ext cx="8853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1600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sz="1400" dirty="0"/>
              <a:t>Gravity</a:t>
            </a:r>
            <a:endParaRPr lang="zh-CN" altLang="en-US" dirty="0"/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21D2DEAD-C78B-3937-1499-47C5979DA688}"/>
              </a:ext>
            </a:extLst>
          </p:cNvPr>
          <p:cNvCxnSpPr>
            <a:cxnSpLocks/>
          </p:cNvCxnSpPr>
          <p:nvPr/>
        </p:nvCxnSpPr>
        <p:spPr>
          <a:xfrm flipV="1">
            <a:off x="7373709" y="5487528"/>
            <a:ext cx="484" cy="141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E1CFEEF4-1DFA-B852-8DE0-45E01C7C0617}"/>
              </a:ext>
            </a:extLst>
          </p:cNvPr>
          <p:cNvSpPr txBox="1"/>
          <p:nvPr/>
        </p:nvSpPr>
        <p:spPr>
          <a:xfrm>
            <a:off x="7415435" y="5291048"/>
            <a:ext cx="7034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1600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sz="1400" dirty="0"/>
              <a:t>Push</a:t>
            </a:r>
            <a:endParaRPr lang="zh-CN" altLang="en-US" sz="1400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DAA4A2CD-C0AF-AEEF-9E4A-A326FE1CF3E2}"/>
              </a:ext>
            </a:extLst>
          </p:cNvPr>
          <p:cNvSpPr/>
          <p:nvPr/>
        </p:nvSpPr>
        <p:spPr>
          <a:xfrm>
            <a:off x="4099377" y="5633360"/>
            <a:ext cx="1239140" cy="69269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3AAC3752-B79F-ACC0-C17B-68015033A1B1}"/>
              </a:ext>
            </a:extLst>
          </p:cNvPr>
          <p:cNvSpPr/>
          <p:nvPr/>
        </p:nvSpPr>
        <p:spPr>
          <a:xfrm>
            <a:off x="6795865" y="5642719"/>
            <a:ext cx="1239140" cy="67894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FF452F8-6669-F3E2-2DDA-B94BD99147CF}"/>
              </a:ext>
            </a:extLst>
          </p:cNvPr>
          <p:cNvSpPr txBox="1"/>
          <p:nvPr/>
        </p:nvSpPr>
        <p:spPr>
          <a:xfrm>
            <a:off x="3655682" y="6426926"/>
            <a:ext cx="21769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Below yellow line</a:t>
            </a:r>
            <a:endParaRPr lang="zh-CN" altLang="en-US" sz="1600" dirty="0">
              <a:solidFill>
                <a:schemeClr val="dk1"/>
              </a:solidFill>
              <a:latin typeface="Consolas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310CC0BD-9DB2-462A-F6EC-FD091FCB69DE}"/>
              </a:ext>
            </a:extLst>
          </p:cNvPr>
          <p:cNvSpPr txBox="1"/>
          <p:nvPr/>
        </p:nvSpPr>
        <p:spPr>
          <a:xfrm>
            <a:off x="6285218" y="6426735"/>
            <a:ext cx="21769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Above yellow line</a:t>
            </a:r>
            <a:endParaRPr lang="zh-CN" altLang="en-US" sz="1600" dirty="0">
              <a:solidFill>
                <a:schemeClr val="dk1"/>
              </a:solidFill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081234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0" y="0"/>
            <a:ext cx="34554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Analysis of Zaid’s Design</a:t>
            </a:r>
            <a:endParaRPr lang="en-US" altLang="zh-CN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D96DE3DE-0255-4949-F77C-8243E33AEA37}"/>
              </a:ext>
            </a:extLst>
          </p:cNvPr>
          <p:cNvSpPr txBox="1"/>
          <p:nvPr/>
        </p:nvSpPr>
        <p:spPr>
          <a:xfrm>
            <a:off x="114382" y="3015717"/>
            <a:ext cx="11851917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16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dirty="0"/>
              <a:t>Conclusion: </a:t>
            </a:r>
          </a:p>
          <a:p>
            <a:endParaRPr lang="en-US" altLang="zh-CN" dirty="0"/>
          </a:p>
          <a:p>
            <a:endParaRPr lang="en-US" altLang="zh-CN" dirty="0"/>
          </a:p>
          <a:p>
            <a:pPr marL="342900" indent="-342900">
              <a:buFont typeface="Arial"/>
              <a:buAutoNum type="arabicPeriod"/>
            </a:pPr>
            <a:r>
              <a:rPr lang="en-US" altLang="zh-CN" b="0" dirty="0"/>
              <a:t>We should use the motor to simulate the heart's physical process with low-frequency pulsations, rather than driving the motor based on the generated heartbeat waveform.</a:t>
            </a:r>
          </a:p>
          <a:p>
            <a:pPr marL="342900" indent="-342900">
              <a:buAutoNum type="arabicPeriod"/>
            </a:pPr>
            <a:endParaRPr lang="en-US" altLang="zh-CN" b="0" dirty="0"/>
          </a:p>
          <a:p>
            <a:pPr marL="342900" indent="-342900">
              <a:buAutoNum type="arabicPeriod"/>
            </a:pPr>
            <a:r>
              <a:rPr lang="en-US" altLang="zh-CN" b="0" dirty="0"/>
              <a:t>Zaid’s approach can only control a portion of amplitude. </a:t>
            </a:r>
          </a:p>
          <a:p>
            <a:pPr marL="342900" indent="-342900">
              <a:buAutoNum type="arabicPeriod"/>
            </a:pPr>
            <a:endParaRPr lang="en-US" altLang="zh-CN" b="0" dirty="0"/>
          </a:p>
          <a:p>
            <a:pPr marL="342900" indent="-342900">
              <a:buAutoNum type="arabicPeriod"/>
            </a:pPr>
            <a:r>
              <a:rPr lang="en-US" altLang="zh-CN" b="0" dirty="0"/>
              <a:t>Zaid’s Simulator produces clear waveforms, indicating a high SNR. I should ask him how to improve the SNR.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87BC9AB-2C3A-33B9-412C-CC0839D520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680" r="46722" b="28230"/>
          <a:stretch/>
        </p:blipFill>
        <p:spPr>
          <a:xfrm>
            <a:off x="5719289" y="722689"/>
            <a:ext cx="1319859" cy="186772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CDD15F7-EA88-B918-EE96-EDC40FA9AC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0455" y="728167"/>
            <a:ext cx="1319859" cy="186772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3DDD630-ED51-776A-EE61-735BADFF9FA2}"/>
              </a:ext>
            </a:extLst>
          </p:cNvPr>
          <p:cNvSpPr txBox="1"/>
          <p:nvPr/>
        </p:nvSpPr>
        <p:spPr>
          <a:xfrm>
            <a:off x="5811023" y="1698823"/>
            <a:ext cx="345233" cy="316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P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3829F4A-AF9E-114B-F67F-0D75EEE39B96}"/>
              </a:ext>
            </a:extLst>
          </p:cNvPr>
          <p:cNvSpPr txBox="1"/>
          <p:nvPr/>
        </p:nvSpPr>
        <p:spPr>
          <a:xfrm>
            <a:off x="6136039" y="2349668"/>
            <a:ext cx="345233" cy="316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R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F3C8EE7-A1FF-523B-946D-7E2E3860480B}"/>
              </a:ext>
            </a:extLst>
          </p:cNvPr>
          <p:cNvSpPr txBox="1"/>
          <p:nvPr/>
        </p:nvSpPr>
        <p:spPr>
          <a:xfrm>
            <a:off x="6526066" y="1857295"/>
            <a:ext cx="345233" cy="316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T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CB8B78F-D166-94BD-AC83-2FEA21BA07F3}"/>
              </a:ext>
            </a:extLst>
          </p:cNvPr>
          <p:cNvSpPr txBox="1"/>
          <p:nvPr/>
        </p:nvSpPr>
        <p:spPr>
          <a:xfrm>
            <a:off x="4512943" y="2032723"/>
            <a:ext cx="345233" cy="316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</a:rPr>
              <a:t>P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1B1131A-7261-CC31-760A-C186115F1AE1}"/>
              </a:ext>
            </a:extLst>
          </p:cNvPr>
          <p:cNvSpPr txBox="1"/>
          <p:nvPr/>
        </p:nvSpPr>
        <p:spPr>
          <a:xfrm>
            <a:off x="4850999" y="769470"/>
            <a:ext cx="345233" cy="316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</a:rPr>
              <a:t>R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01952F6-A2A3-22D6-E365-AED3093309F6}"/>
              </a:ext>
            </a:extLst>
          </p:cNvPr>
          <p:cNvSpPr txBox="1"/>
          <p:nvPr/>
        </p:nvSpPr>
        <p:spPr>
          <a:xfrm>
            <a:off x="5108269" y="1890148"/>
            <a:ext cx="345233" cy="316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</a:rPr>
              <a:t>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DE3083A-29EA-E870-385C-652F8C35430A}"/>
              </a:ext>
            </a:extLst>
          </p:cNvPr>
          <p:cNvSpPr txBox="1"/>
          <p:nvPr/>
        </p:nvSpPr>
        <p:spPr>
          <a:xfrm>
            <a:off x="4330608" y="2666613"/>
            <a:ext cx="11395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Input</a:t>
            </a:r>
            <a:endParaRPr lang="zh-CN" altLang="en-US" sz="1600" dirty="0">
              <a:solidFill>
                <a:schemeClr val="dk1"/>
              </a:solidFill>
              <a:latin typeface="Consolas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0FEBAAE-65AD-4ECD-72CF-B9527138CBE4}"/>
              </a:ext>
            </a:extLst>
          </p:cNvPr>
          <p:cNvSpPr txBox="1"/>
          <p:nvPr/>
        </p:nvSpPr>
        <p:spPr>
          <a:xfrm>
            <a:off x="5816939" y="2677163"/>
            <a:ext cx="11395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Output</a:t>
            </a:r>
            <a:endParaRPr lang="zh-CN" altLang="en-US" sz="1600" dirty="0">
              <a:solidFill>
                <a:schemeClr val="dk1"/>
              </a:solidFill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79246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0" y="0"/>
            <a:ext cx="1447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pPr algn="l"/>
            <a:r>
              <a:rPr lang="en-US" altLang="zh-CN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My Design</a:t>
            </a:r>
            <a:endParaRPr lang="en-US" altLang="zh-CN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7CDA335-F18F-8D6F-D018-CE14ECDFBC10}"/>
              </a:ext>
            </a:extLst>
          </p:cNvPr>
          <p:cNvSpPr/>
          <p:nvPr/>
        </p:nvSpPr>
        <p:spPr>
          <a:xfrm>
            <a:off x="4188046" y="2142782"/>
            <a:ext cx="837398" cy="3080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336C4B4-578A-9243-D0ED-FCF500636E20}"/>
              </a:ext>
            </a:extLst>
          </p:cNvPr>
          <p:cNvSpPr/>
          <p:nvPr/>
        </p:nvSpPr>
        <p:spPr>
          <a:xfrm>
            <a:off x="4188046" y="1809470"/>
            <a:ext cx="837398" cy="3080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连接符: 肘形 9">
            <a:extLst>
              <a:ext uri="{FF2B5EF4-FFF2-40B4-BE49-F238E27FC236}">
                <a16:creationId xmlns:a16="http://schemas.microsoft.com/office/drawing/2014/main" id="{69E3E5FC-4F46-FE8B-744A-043C3D3CEF08}"/>
              </a:ext>
            </a:extLst>
          </p:cNvPr>
          <p:cNvCxnSpPr>
            <a:cxnSpLocks/>
            <a:stCxn id="5" idx="1"/>
            <a:endCxn id="14" idx="3"/>
          </p:cNvCxnSpPr>
          <p:nvPr/>
        </p:nvCxnSpPr>
        <p:spPr>
          <a:xfrm rot="10800000" flipV="1">
            <a:off x="3690596" y="2296787"/>
            <a:ext cx="497451" cy="945460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连接符: 肘形 10">
            <a:extLst>
              <a:ext uri="{FF2B5EF4-FFF2-40B4-BE49-F238E27FC236}">
                <a16:creationId xmlns:a16="http://schemas.microsoft.com/office/drawing/2014/main" id="{8630F144-94F8-7706-78DB-6488349C0B7C}"/>
              </a:ext>
            </a:extLst>
          </p:cNvPr>
          <p:cNvCxnSpPr>
            <a:cxnSpLocks/>
            <a:stCxn id="5" idx="3"/>
            <a:endCxn id="15" idx="3"/>
          </p:cNvCxnSpPr>
          <p:nvPr/>
        </p:nvCxnSpPr>
        <p:spPr>
          <a:xfrm>
            <a:off x="5025444" y="2296787"/>
            <a:ext cx="455553" cy="1031239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加号 13">
            <a:extLst>
              <a:ext uri="{FF2B5EF4-FFF2-40B4-BE49-F238E27FC236}">
                <a16:creationId xmlns:a16="http://schemas.microsoft.com/office/drawing/2014/main" id="{2711A3F6-C077-D7A3-B564-A022B83E6D54}"/>
              </a:ext>
            </a:extLst>
          </p:cNvPr>
          <p:cNvSpPr/>
          <p:nvPr/>
        </p:nvSpPr>
        <p:spPr>
          <a:xfrm>
            <a:off x="3466807" y="3193766"/>
            <a:ext cx="447575" cy="365760"/>
          </a:xfrm>
          <a:prstGeom prst="mathPlus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减号 14">
            <a:extLst>
              <a:ext uri="{FF2B5EF4-FFF2-40B4-BE49-F238E27FC236}">
                <a16:creationId xmlns:a16="http://schemas.microsoft.com/office/drawing/2014/main" id="{083F883A-221D-E4EE-0624-00D1B811F285}"/>
              </a:ext>
            </a:extLst>
          </p:cNvPr>
          <p:cNvSpPr/>
          <p:nvPr/>
        </p:nvSpPr>
        <p:spPr>
          <a:xfrm>
            <a:off x="5257210" y="3210244"/>
            <a:ext cx="447574" cy="308008"/>
          </a:xfrm>
          <a:prstGeom prst="mathMinus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D248565E-634A-E84E-744E-E6DDD32F73A0}"/>
              </a:ext>
            </a:extLst>
          </p:cNvPr>
          <p:cNvSpPr/>
          <p:nvPr/>
        </p:nvSpPr>
        <p:spPr>
          <a:xfrm>
            <a:off x="884101" y="2048362"/>
            <a:ext cx="837398" cy="3077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99BE4113-A858-8979-94F9-BDF8E5B50D3A}"/>
              </a:ext>
            </a:extLst>
          </p:cNvPr>
          <p:cNvSpPr/>
          <p:nvPr/>
        </p:nvSpPr>
        <p:spPr>
          <a:xfrm>
            <a:off x="884101" y="1260231"/>
            <a:ext cx="837398" cy="3077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连接符: 肘形 19">
            <a:extLst>
              <a:ext uri="{FF2B5EF4-FFF2-40B4-BE49-F238E27FC236}">
                <a16:creationId xmlns:a16="http://schemas.microsoft.com/office/drawing/2014/main" id="{EF346862-F23A-3B23-2808-B2D89B332F89}"/>
              </a:ext>
            </a:extLst>
          </p:cNvPr>
          <p:cNvCxnSpPr>
            <a:cxnSpLocks/>
            <a:stCxn id="18" idx="1"/>
            <a:endCxn id="22" idx="3"/>
          </p:cNvCxnSpPr>
          <p:nvPr/>
        </p:nvCxnSpPr>
        <p:spPr>
          <a:xfrm rot="10800000" flipV="1">
            <a:off x="380381" y="2202250"/>
            <a:ext cx="503721" cy="101886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连接符: 肘形 20">
            <a:extLst>
              <a:ext uri="{FF2B5EF4-FFF2-40B4-BE49-F238E27FC236}">
                <a16:creationId xmlns:a16="http://schemas.microsoft.com/office/drawing/2014/main" id="{7BBDF93E-203E-5B1B-4F02-7B754BCC6DD8}"/>
              </a:ext>
            </a:extLst>
          </p:cNvPr>
          <p:cNvCxnSpPr>
            <a:cxnSpLocks/>
            <a:stCxn id="18" idx="3"/>
            <a:endCxn id="23" idx="3"/>
          </p:cNvCxnSpPr>
          <p:nvPr/>
        </p:nvCxnSpPr>
        <p:spPr>
          <a:xfrm>
            <a:off x="1721499" y="2202251"/>
            <a:ext cx="552654" cy="99558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减号 21">
            <a:extLst>
              <a:ext uri="{FF2B5EF4-FFF2-40B4-BE49-F238E27FC236}">
                <a16:creationId xmlns:a16="http://schemas.microsoft.com/office/drawing/2014/main" id="{3E9D23AE-DF0C-F3D9-1A56-1DC07C4784D6}"/>
              </a:ext>
            </a:extLst>
          </p:cNvPr>
          <p:cNvSpPr/>
          <p:nvPr/>
        </p:nvSpPr>
        <p:spPr>
          <a:xfrm>
            <a:off x="156593" y="3103336"/>
            <a:ext cx="447574" cy="308008"/>
          </a:xfrm>
          <a:prstGeom prst="mathMinus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加号 22">
            <a:extLst>
              <a:ext uri="{FF2B5EF4-FFF2-40B4-BE49-F238E27FC236}">
                <a16:creationId xmlns:a16="http://schemas.microsoft.com/office/drawing/2014/main" id="{8BEC76AC-7DAB-369B-490E-571ADBDEACCB}"/>
              </a:ext>
            </a:extLst>
          </p:cNvPr>
          <p:cNvSpPr/>
          <p:nvPr/>
        </p:nvSpPr>
        <p:spPr>
          <a:xfrm>
            <a:off x="2050365" y="3149357"/>
            <a:ext cx="447575" cy="365760"/>
          </a:xfrm>
          <a:prstGeom prst="mathPlus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6844EAF-62B0-9029-BD53-4BB7B75AC7F4}"/>
              </a:ext>
            </a:extLst>
          </p:cNvPr>
          <p:cNvSpPr txBox="1"/>
          <p:nvPr/>
        </p:nvSpPr>
        <p:spPr>
          <a:xfrm>
            <a:off x="604167" y="4125993"/>
            <a:ext cx="1069520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pPr algn="l"/>
            <a:r>
              <a:rPr lang="en-US" altLang="zh-CN" sz="1600" b="0" dirty="0"/>
              <a:t>Control the motor’s low-frequency vibration by switching the polarity of the voltage at the motor pins using the L9110.</a:t>
            </a:r>
          </a:p>
          <a:p>
            <a:pPr algn="l"/>
            <a:endParaRPr lang="en-US" altLang="zh-CN" sz="1600" b="0" dirty="0"/>
          </a:p>
          <a:p>
            <a:pPr algn="l"/>
            <a:endParaRPr lang="en-US" altLang="zh-CN" sz="1600" b="0" dirty="0"/>
          </a:p>
          <a:p>
            <a:pPr marL="342900" indent="-342900" algn="l">
              <a:buAutoNum type="arabicPeriod"/>
            </a:pPr>
            <a:r>
              <a:rPr lang="en-US" altLang="zh-CN" sz="1600" b="0" dirty="0"/>
              <a:t>Simulating the low-frequency pulsation of a heartbeat</a:t>
            </a:r>
          </a:p>
          <a:p>
            <a:pPr marL="342900" indent="-342900" algn="l">
              <a:buAutoNum type="arabicPeriod"/>
            </a:pPr>
            <a:r>
              <a:rPr lang="en-US" altLang="zh-CN" sz="1600" b="0" dirty="0"/>
              <a:t>When the voltage polarity is reversed, the two parts of the motor will be tightly attracted,</a:t>
            </a:r>
            <a:r>
              <a:rPr lang="zh-CN" altLang="en-US" sz="1600" b="0" dirty="0"/>
              <a:t> </a:t>
            </a:r>
            <a:r>
              <a:rPr lang="en-US" altLang="zh-CN" sz="1600" b="0" dirty="0"/>
              <a:t>allowing control of the other half of the amplitude, rather than relying solely on gravity.</a:t>
            </a:r>
            <a:r>
              <a:rPr lang="zh-CN" altLang="en-US" sz="1600" b="0" dirty="0"/>
              <a:t> </a:t>
            </a:r>
            <a:endParaRPr lang="en-US" altLang="zh-CN" sz="1600" b="0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D41A6BF-76C4-BE37-4A92-6BB7682777F9}"/>
              </a:ext>
            </a:extLst>
          </p:cNvPr>
          <p:cNvSpPr/>
          <p:nvPr/>
        </p:nvSpPr>
        <p:spPr>
          <a:xfrm>
            <a:off x="7166558" y="1865988"/>
            <a:ext cx="837398" cy="1109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Pi</a:t>
            </a:r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0F30751-B95C-0DCB-699A-8BD2FDEAE92D}"/>
              </a:ext>
            </a:extLst>
          </p:cNvPr>
          <p:cNvSpPr/>
          <p:nvPr/>
        </p:nvSpPr>
        <p:spPr>
          <a:xfrm rot="5400000">
            <a:off x="8602479" y="2231545"/>
            <a:ext cx="837398" cy="3077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3AFDC5B-7FE1-89E4-0634-68916C8E87FB}"/>
              </a:ext>
            </a:extLst>
          </p:cNvPr>
          <p:cNvCxnSpPr/>
          <p:nvPr/>
        </p:nvCxnSpPr>
        <p:spPr>
          <a:xfrm>
            <a:off x="8003956" y="2152544"/>
            <a:ext cx="8633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9C831D3D-1FE0-BECD-3E18-2AC44459B97A}"/>
              </a:ext>
            </a:extLst>
          </p:cNvPr>
          <p:cNvCxnSpPr>
            <a:cxnSpLocks/>
            <a:endCxn id="3" idx="2"/>
          </p:cNvCxnSpPr>
          <p:nvPr/>
        </p:nvCxnSpPr>
        <p:spPr>
          <a:xfrm>
            <a:off x="8003956" y="2369806"/>
            <a:ext cx="863334" cy="156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0FD2BF25-C2CB-8D42-B711-F799D72F225C}"/>
              </a:ext>
            </a:extLst>
          </p:cNvPr>
          <p:cNvCxnSpPr>
            <a:cxnSpLocks/>
          </p:cNvCxnSpPr>
          <p:nvPr/>
        </p:nvCxnSpPr>
        <p:spPr>
          <a:xfrm>
            <a:off x="8003956" y="2543093"/>
            <a:ext cx="863334" cy="156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899A0BB6-459C-A75C-B742-591CD176187A}"/>
              </a:ext>
            </a:extLst>
          </p:cNvPr>
          <p:cNvCxnSpPr>
            <a:cxnSpLocks/>
          </p:cNvCxnSpPr>
          <p:nvPr/>
        </p:nvCxnSpPr>
        <p:spPr>
          <a:xfrm>
            <a:off x="8003956" y="2716380"/>
            <a:ext cx="863334" cy="156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>
            <a:extLst>
              <a:ext uri="{FF2B5EF4-FFF2-40B4-BE49-F238E27FC236}">
                <a16:creationId xmlns:a16="http://schemas.microsoft.com/office/drawing/2014/main" id="{12F730A2-C02E-8D95-2A23-D9907AE1B19D}"/>
              </a:ext>
            </a:extLst>
          </p:cNvPr>
          <p:cNvSpPr/>
          <p:nvPr/>
        </p:nvSpPr>
        <p:spPr>
          <a:xfrm>
            <a:off x="10740761" y="2202250"/>
            <a:ext cx="837398" cy="3077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7643BB2F-9982-C921-738B-D0966732D7D5}"/>
              </a:ext>
            </a:extLst>
          </p:cNvPr>
          <p:cNvSpPr/>
          <p:nvPr/>
        </p:nvSpPr>
        <p:spPr>
          <a:xfrm>
            <a:off x="10740761" y="1854661"/>
            <a:ext cx="837398" cy="3077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连接符: 肘形 27">
            <a:extLst>
              <a:ext uri="{FF2B5EF4-FFF2-40B4-BE49-F238E27FC236}">
                <a16:creationId xmlns:a16="http://schemas.microsoft.com/office/drawing/2014/main" id="{E1C6F6E1-FFC2-EBEB-3A3A-B4349DAD9434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9175067" y="2202250"/>
            <a:ext cx="1565694" cy="153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连接符: 肘形 31">
            <a:extLst>
              <a:ext uri="{FF2B5EF4-FFF2-40B4-BE49-F238E27FC236}">
                <a16:creationId xmlns:a16="http://schemas.microsoft.com/office/drawing/2014/main" id="{B026AD8C-22D1-62AC-74D6-840D1B42AD21}"/>
              </a:ext>
            </a:extLst>
          </p:cNvPr>
          <p:cNvCxnSpPr>
            <a:cxnSpLocks/>
            <a:endCxn id="24" idx="3"/>
          </p:cNvCxnSpPr>
          <p:nvPr/>
        </p:nvCxnSpPr>
        <p:spPr>
          <a:xfrm flipV="1">
            <a:off x="9178669" y="2356139"/>
            <a:ext cx="2399490" cy="429349"/>
          </a:xfrm>
          <a:prstGeom prst="bentConnector3">
            <a:avLst>
              <a:gd name="adj1" fmla="val 10952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6B4B8052-CD1C-EC65-BA02-FEB61B459E00}"/>
              </a:ext>
            </a:extLst>
          </p:cNvPr>
          <p:cNvSpPr txBox="1"/>
          <p:nvPr/>
        </p:nvSpPr>
        <p:spPr>
          <a:xfrm>
            <a:off x="884100" y="756056"/>
            <a:ext cx="8373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PUSH</a:t>
            </a:r>
            <a:endParaRPr lang="zh-CN" altLang="en-US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D35C746B-3B80-F50D-D52F-43B89A6779BF}"/>
              </a:ext>
            </a:extLst>
          </p:cNvPr>
          <p:cNvSpPr txBox="1"/>
          <p:nvPr/>
        </p:nvSpPr>
        <p:spPr>
          <a:xfrm>
            <a:off x="4210140" y="807796"/>
            <a:ext cx="8373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PULL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DFB5114-DF3E-D64A-55C9-CF2E44B7FDF9}"/>
              </a:ext>
            </a:extLst>
          </p:cNvPr>
          <p:cNvSpPr txBox="1"/>
          <p:nvPr/>
        </p:nvSpPr>
        <p:spPr>
          <a:xfrm>
            <a:off x="8507528" y="1639051"/>
            <a:ext cx="10263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400" b="0" dirty="0"/>
              <a:t>L9110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72C49F0-B1A3-34FF-2C61-196AE2FD63F8}"/>
              </a:ext>
            </a:extLst>
          </p:cNvPr>
          <p:cNvSpPr txBox="1"/>
          <p:nvPr/>
        </p:nvSpPr>
        <p:spPr>
          <a:xfrm>
            <a:off x="10646310" y="1526361"/>
            <a:ext cx="10263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/>
              <a:t>Motor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2436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0" y="0"/>
            <a:ext cx="2082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pPr algn="l"/>
            <a:r>
              <a:rPr lang="en-US" altLang="zh-CN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Current Results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2E5DC5B-3C14-0831-6E2E-E33CF59DEEF8}"/>
              </a:ext>
            </a:extLst>
          </p:cNvPr>
          <p:cNvSpPr txBox="1"/>
          <p:nvPr/>
        </p:nvSpPr>
        <p:spPr>
          <a:xfrm>
            <a:off x="309738" y="590146"/>
            <a:ext cx="5569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Only the PUSH force is used, without utilizing the PULL force.</a:t>
            </a:r>
            <a:endParaRPr lang="zh-CN" altLang="en-US" sz="1600" dirty="0">
              <a:solidFill>
                <a:schemeClr val="dk1"/>
              </a:solidFill>
              <a:latin typeface="Consola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C2E3632-ED8C-2CC4-C5C6-9AE10175DA99}"/>
              </a:ext>
            </a:extLst>
          </p:cNvPr>
          <p:cNvSpPr txBox="1"/>
          <p:nvPr/>
        </p:nvSpPr>
        <p:spPr>
          <a:xfrm>
            <a:off x="248310" y="4123240"/>
            <a:ext cx="44315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Both PUSH and PULL forces are used. </a:t>
            </a:r>
            <a:endParaRPr lang="zh-CN" altLang="en-US" sz="1600" dirty="0">
              <a:solidFill>
                <a:schemeClr val="dk1"/>
              </a:solidFill>
              <a:latin typeface="Consolas"/>
            </a:endParaRPr>
          </a:p>
        </p:txBody>
      </p:sp>
      <p:pic>
        <p:nvPicPr>
          <p:cNvPr id="2" name="PUSH_Only">
            <a:hlinkClick r:id="" action="ppaction://media"/>
            <a:extLst>
              <a:ext uri="{FF2B5EF4-FFF2-40B4-BE49-F238E27FC236}">
                <a16:creationId xmlns:a16="http://schemas.microsoft.com/office/drawing/2014/main" id="{BA1954EF-8113-D762-AC08-97F14934E3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6000" y="1"/>
            <a:ext cx="6096000" cy="3429000"/>
          </a:xfrm>
          <a:prstGeom prst="rect">
            <a:avLst/>
          </a:prstGeom>
        </p:spPr>
      </p:pic>
      <p:pic>
        <p:nvPicPr>
          <p:cNvPr id="3" name="PUSH_PULL">
            <a:hlinkClick r:id="" action="ppaction://media"/>
            <a:extLst>
              <a:ext uri="{FF2B5EF4-FFF2-40B4-BE49-F238E27FC236}">
                <a16:creationId xmlns:a16="http://schemas.microsoft.com/office/drawing/2014/main" id="{C1967E1D-2E4C-1E5C-CCE3-06340E20930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096000" y="3429000"/>
            <a:ext cx="6096000" cy="3429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97A2CF8-4946-B29A-B101-56D51A7C5C0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3938" y="2705609"/>
            <a:ext cx="2648718" cy="93618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0C5C2CF-7869-C895-46BE-3B8DA6B01F3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9738" y="5826103"/>
            <a:ext cx="3196669" cy="88350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D5D287C-C1FB-5943-4E09-026D580A3522}"/>
              </a:ext>
            </a:extLst>
          </p:cNvPr>
          <p:cNvSpPr/>
          <p:nvPr/>
        </p:nvSpPr>
        <p:spPr>
          <a:xfrm>
            <a:off x="2066800" y="2838068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1477D2A-DCBB-62B0-6839-47EB3B7E207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3938" y="1287978"/>
            <a:ext cx="2648718" cy="936185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E1E2F3E3-D517-E7F2-1F54-30CFBC9925AF}"/>
              </a:ext>
            </a:extLst>
          </p:cNvPr>
          <p:cNvSpPr/>
          <p:nvPr/>
        </p:nvSpPr>
        <p:spPr>
          <a:xfrm>
            <a:off x="2339669" y="2838068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14D5225-2355-16C4-D8FE-F1C08B383F32}"/>
              </a:ext>
            </a:extLst>
          </p:cNvPr>
          <p:cNvSpPr/>
          <p:nvPr/>
        </p:nvSpPr>
        <p:spPr>
          <a:xfrm>
            <a:off x="2552303" y="2838068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95D6E96-30F1-C239-2774-E12F7E7D1D31}"/>
              </a:ext>
            </a:extLst>
          </p:cNvPr>
          <p:cNvSpPr/>
          <p:nvPr/>
        </p:nvSpPr>
        <p:spPr>
          <a:xfrm>
            <a:off x="1841916" y="2838068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65F5C6B-237F-BBF6-BC63-AF51B19CFDB0}"/>
              </a:ext>
            </a:extLst>
          </p:cNvPr>
          <p:cNvSpPr/>
          <p:nvPr/>
        </p:nvSpPr>
        <p:spPr>
          <a:xfrm>
            <a:off x="1602067" y="2838068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73DB448-3BD5-CADA-2909-C0AC89588774}"/>
              </a:ext>
            </a:extLst>
          </p:cNvPr>
          <p:cNvSpPr/>
          <p:nvPr/>
        </p:nvSpPr>
        <p:spPr>
          <a:xfrm>
            <a:off x="1347065" y="2838068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E3B90D3-78B9-9739-F733-738B3AB8C8F0}"/>
              </a:ext>
            </a:extLst>
          </p:cNvPr>
          <p:cNvSpPr/>
          <p:nvPr/>
        </p:nvSpPr>
        <p:spPr>
          <a:xfrm>
            <a:off x="1106672" y="2838068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EE19D10-F52B-5653-9FF4-E9498AC00C00}"/>
              </a:ext>
            </a:extLst>
          </p:cNvPr>
          <p:cNvSpPr txBox="1"/>
          <p:nvPr/>
        </p:nvSpPr>
        <p:spPr>
          <a:xfrm>
            <a:off x="3313262" y="2634764"/>
            <a:ext cx="26487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The part within the yellow box is what we control with the motor; the rest is noise.</a:t>
            </a:r>
            <a:endParaRPr lang="zh-CN" altLang="en-US" sz="1600" dirty="0">
              <a:solidFill>
                <a:schemeClr val="dk1"/>
              </a:solidFill>
              <a:latin typeface="Consolas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EFAF50C0-E4EA-EA89-65F2-7080567D174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3815" y="4686521"/>
            <a:ext cx="3196669" cy="883501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AF7295E5-A122-F618-86B0-2F7690170C70}"/>
              </a:ext>
            </a:extLst>
          </p:cNvPr>
          <p:cNvSpPr/>
          <p:nvPr/>
        </p:nvSpPr>
        <p:spPr>
          <a:xfrm>
            <a:off x="1811113" y="5826103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382948D7-3ECE-6293-7C8F-C918F3BAD229}"/>
              </a:ext>
            </a:extLst>
          </p:cNvPr>
          <p:cNvSpPr/>
          <p:nvPr/>
        </p:nvSpPr>
        <p:spPr>
          <a:xfrm>
            <a:off x="2083982" y="5826103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098BF883-CFA2-F363-9B2E-CDCFCCE7FA84}"/>
              </a:ext>
            </a:extLst>
          </p:cNvPr>
          <p:cNvSpPr/>
          <p:nvPr/>
        </p:nvSpPr>
        <p:spPr>
          <a:xfrm>
            <a:off x="2296616" y="5826103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50D06F4-1BD0-19F9-2A69-6C89A501F03E}"/>
              </a:ext>
            </a:extLst>
          </p:cNvPr>
          <p:cNvSpPr/>
          <p:nvPr/>
        </p:nvSpPr>
        <p:spPr>
          <a:xfrm>
            <a:off x="1586229" y="5826103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43F9487C-BD60-0D0A-9736-52062E28701A}"/>
              </a:ext>
            </a:extLst>
          </p:cNvPr>
          <p:cNvSpPr/>
          <p:nvPr/>
        </p:nvSpPr>
        <p:spPr>
          <a:xfrm>
            <a:off x="1363472" y="5826103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D6EEC80A-3608-C5B9-DA97-26C19F95FD5A}"/>
              </a:ext>
            </a:extLst>
          </p:cNvPr>
          <p:cNvSpPr/>
          <p:nvPr/>
        </p:nvSpPr>
        <p:spPr>
          <a:xfrm>
            <a:off x="1108470" y="5826103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82C5783E-D503-1D70-E5E9-0A87ACCE3029}"/>
              </a:ext>
            </a:extLst>
          </p:cNvPr>
          <p:cNvSpPr/>
          <p:nvPr/>
        </p:nvSpPr>
        <p:spPr>
          <a:xfrm>
            <a:off x="868077" y="5826103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4C29FB6-3A6A-D9B3-7EE6-1A88681C885C}"/>
              </a:ext>
            </a:extLst>
          </p:cNvPr>
          <p:cNvSpPr/>
          <p:nvPr/>
        </p:nvSpPr>
        <p:spPr>
          <a:xfrm>
            <a:off x="1792597" y="6286150"/>
            <a:ext cx="120469" cy="393744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F60B7B48-A602-1DC0-CFCC-B5237C5BDF2C}"/>
              </a:ext>
            </a:extLst>
          </p:cNvPr>
          <p:cNvSpPr/>
          <p:nvPr/>
        </p:nvSpPr>
        <p:spPr>
          <a:xfrm>
            <a:off x="2065466" y="6286150"/>
            <a:ext cx="120469" cy="393744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29D9FE2-5B8B-913D-41F4-4E5A5A222CD2}"/>
              </a:ext>
            </a:extLst>
          </p:cNvPr>
          <p:cNvSpPr/>
          <p:nvPr/>
        </p:nvSpPr>
        <p:spPr>
          <a:xfrm>
            <a:off x="2278100" y="6286150"/>
            <a:ext cx="120469" cy="393744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8FE4739E-469C-4D8E-79C9-3C8DD1C07A11}"/>
              </a:ext>
            </a:extLst>
          </p:cNvPr>
          <p:cNvSpPr/>
          <p:nvPr/>
        </p:nvSpPr>
        <p:spPr>
          <a:xfrm>
            <a:off x="1567713" y="6286150"/>
            <a:ext cx="120469" cy="393744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ED21E4CB-DE25-F0C2-FCA8-9ABFB0531431}"/>
              </a:ext>
            </a:extLst>
          </p:cNvPr>
          <p:cNvSpPr/>
          <p:nvPr/>
        </p:nvSpPr>
        <p:spPr>
          <a:xfrm>
            <a:off x="1344956" y="6286150"/>
            <a:ext cx="120469" cy="393744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16945284-9376-3180-878A-C23128A0EBAB}"/>
              </a:ext>
            </a:extLst>
          </p:cNvPr>
          <p:cNvSpPr/>
          <p:nvPr/>
        </p:nvSpPr>
        <p:spPr>
          <a:xfrm>
            <a:off x="1089954" y="6286150"/>
            <a:ext cx="120469" cy="393744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85187287-2D79-9873-90E3-9D4C3B453B5A}"/>
              </a:ext>
            </a:extLst>
          </p:cNvPr>
          <p:cNvSpPr/>
          <p:nvPr/>
        </p:nvSpPr>
        <p:spPr>
          <a:xfrm>
            <a:off x="849561" y="6286150"/>
            <a:ext cx="120469" cy="393744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B5D1DB74-D4C9-BFD0-AFBD-E061F3A3833F}"/>
              </a:ext>
            </a:extLst>
          </p:cNvPr>
          <p:cNvSpPr txBox="1"/>
          <p:nvPr/>
        </p:nvSpPr>
        <p:spPr>
          <a:xfrm>
            <a:off x="3544301" y="5729244"/>
            <a:ext cx="25517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We can use the PULL force to control the other side of the amplitude.</a:t>
            </a:r>
            <a:endParaRPr lang="zh-CN" altLang="en-US" sz="1600" dirty="0">
              <a:solidFill>
                <a:schemeClr val="dk1"/>
              </a:solidFill>
              <a:latin typeface="Consolas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9A6077B8-39E4-6B73-C087-E3D2DFA0FB6C}"/>
              </a:ext>
            </a:extLst>
          </p:cNvPr>
          <p:cNvSpPr/>
          <p:nvPr/>
        </p:nvSpPr>
        <p:spPr>
          <a:xfrm>
            <a:off x="874850" y="2840692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B37286C7-751E-E66F-0297-C3C2533A391C}"/>
              </a:ext>
            </a:extLst>
          </p:cNvPr>
          <p:cNvSpPr/>
          <p:nvPr/>
        </p:nvSpPr>
        <p:spPr>
          <a:xfrm>
            <a:off x="633833" y="2838068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684526B7-DE6A-0C1F-E8B4-9A7F55B710E9}"/>
              </a:ext>
            </a:extLst>
          </p:cNvPr>
          <p:cNvSpPr/>
          <p:nvPr/>
        </p:nvSpPr>
        <p:spPr>
          <a:xfrm>
            <a:off x="2797979" y="2838068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849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1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0" y="0"/>
            <a:ext cx="2082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pPr algn="l"/>
            <a:r>
              <a:rPr lang="en-US" altLang="zh-CN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Current Results</a:t>
            </a:r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73A92BF-B482-9EF0-A9CD-EF29FF10AA21}"/>
              </a:ext>
            </a:extLst>
          </p:cNvPr>
          <p:cNvSpPr txBox="1"/>
          <p:nvPr/>
        </p:nvSpPr>
        <p:spPr>
          <a:xfrm>
            <a:off x="365071" y="1965944"/>
            <a:ext cx="10727369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There are many ripples. There should only be one peak(within the yellow box) caused by us. Here are two reasons:</a:t>
            </a:r>
          </a:p>
          <a:p>
            <a:endParaRPr lang="en-US" altLang="zh-CN" dirty="0"/>
          </a:p>
          <a:p>
            <a:pPr marL="342900" indent="-342900">
              <a:buFont typeface="Arial"/>
              <a:buAutoNum type="arabicPeriod"/>
            </a:pPr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Rigid collisions</a:t>
            </a:r>
          </a:p>
          <a:p>
            <a:pPr marL="342900" indent="-342900">
              <a:buFont typeface="Arial"/>
              <a:buAutoNum type="arabicPeriod"/>
            </a:pPr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Noise: The white noise level is 10-20K, which overlaps with the ripples. </a:t>
            </a:r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Font typeface="Arial"/>
              <a:buAutoNum type="arabicPeriod"/>
            </a:pPr>
            <a:endParaRPr lang="en-US" altLang="zh-CN" sz="1600" dirty="0">
              <a:solidFill>
                <a:schemeClr val="dk1"/>
              </a:solidFill>
              <a:latin typeface="Consolas"/>
            </a:endParaRPr>
          </a:p>
          <a:p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I believe noise is the main factor. </a:t>
            </a:r>
          </a:p>
          <a:p>
            <a:endParaRPr lang="en-US" altLang="zh-CN" sz="1600" dirty="0">
              <a:solidFill>
                <a:schemeClr val="dk1"/>
              </a:solidFill>
              <a:latin typeface="Consolas"/>
            </a:endParaRPr>
          </a:p>
          <a:p>
            <a:r>
              <a:rPr lang="en-US" altLang="zh-CN" sz="1600" dirty="0">
                <a:solidFill>
                  <a:schemeClr val="dk1"/>
                </a:solidFill>
                <a:latin typeface="Consolas"/>
              </a:rPr>
              <a:t>Zaid's graph is clear, possibly due to the use of a higher-power motor. I suggest purchasing a higher-power motor to achieve better results.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773670B-B644-7466-671F-9019356BF7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758" y="699545"/>
            <a:ext cx="2648718" cy="936185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91467C44-6134-BF6E-0292-74CA7344D712}"/>
              </a:ext>
            </a:extLst>
          </p:cNvPr>
          <p:cNvSpPr/>
          <p:nvPr/>
        </p:nvSpPr>
        <p:spPr>
          <a:xfrm>
            <a:off x="2126620" y="832004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1C487E0-FF73-F061-9B03-154A5FBEA5AB}"/>
              </a:ext>
            </a:extLst>
          </p:cNvPr>
          <p:cNvSpPr/>
          <p:nvPr/>
        </p:nvSpPr>
        <p:spPr>
          <a:xfrm>
            <a:off x="2399489" y="832004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F7C8E04-1605-1607-3EA1-FEE6F9B37BEE}"/>
              </a:ext>
            </a:extLst>
          </p:cNvPr>
          <p:cNvSpPr/>
          <p:nvPr/>
        </p:nvSpPr>
        <p:spPr>
          <a:xfrm>
            <a:off x="2612123" y="832004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7D5458E-6181-8CC8-4E09-AAF4A3B3B33C}"/>
              </a:ext>
            </a:extLst>
          </p:cNvPr>
          <p:cNvSpPr/>
          <p:nvPr/>
        </p:nvSpPr>
        <p:spPr>
          <a:xfrm>
            <a:off x="1901736" y="832004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5B8656D-6686-3A0F-A556-2B259A27D0D9}"/>
              </a:ext>
            </a:extLst>
          </p:cNvPr>
          <p:cNvSpPr/>
          <p:nvPr/>
        </p:nvSpPr>
        <p:spPr>
          <a:xfrm>
            <a:off x="1661887" y="832004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5081915-8C7C-EC22-17A5-F17F92B1510A}"/>
              </a:ext>
            </a:extLst>
          </p:cNvPr>
          <p:cNvSpPr/>
          <p:nvPr/>
        </p:nvSpPr>
        <p:spPr>
          <a:xfrm>
            <a:off x="1406885" y="832004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040B9FB-524B-D18D-2EBF-8CD2B0B7DC36}"/>
              </a:ext>
            </a:extLst>
          </p:cNvPr>
          <p:cNvSpPr/>
          <p:nvPr/>
        </p:nvSpPr>
        <p:spPr>
          <a:xfrm>
            <a:off x="1166492" y="832004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5771F66-FD9B-8AA1-EF4E-02744BBD55CB}"/>
              </a:ext>
            </a:extLst>
          </p:cNvPr>
          <p:cNvSpPr/>
          <p:nvPr/>
        </p:nvSpPr>
        <p:spPr>
          <a:xfrm>
            <a:off x="934670" y="834628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244823C-DC80-3CC2-CAC7-287382C45F32}"/>
              </a:ext>
            </a:extLst>
          </p:cNvPr>
          <p:cNvSpPr/>
          <p:nvPr/>
        </p:nvSpPr>
        <p:spPr>
          <a:xfrm>
            <a:off x="693653" y="832004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D905BBB0-236B-5887-BEB1-670560645500}"/>
              </a:ext>
            </a:extLst>
          </p:cNvPr>
          <p:cNvSpPr/>
          <p:nvPr/>
        </p:nvSpPr>
        <p:spPr>
          <a:xfrm>
            <a:off x="2857799" y="832004"/>
            <a:ext cx="120469" cy="3937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6983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5115</TotalTime>
  <Words>1031</Words>
  <Application>Microsoft Office PowerPoint</Application>
  <PresentationFormat>宽屏</PresentationFormat>
  <Paragraphs>163</Paragraphs>
  <Slides>12</Slides>
  <Notes>12</Notes>
  <HiddenSlides>0</HiddenSlides>
  <MMClips>5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5" baseType="lpstr">
      <vt:lpstr>Arial</vt:lpstr>
      <vt:lpstr>Consolas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老 甲鱼</dc:creator>
  <cp:lastModifiedBy>甲鱼 老</cp:lastModifiedBy>
  <cp:revision>4666</cp:revision>
  <dcterms:created xsi:type="dcterms:W3CDTF">2023-07-30T03:21:28Z</dcterms:created>
  <dcterms:modified xsi:type="dcterms:W3CDTF">2024-07-16T14:04:22Z</dcterms:modified>
</cp:coreProperties>
</file>